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2" r:id="rId2"/>
    <p:sldId id="273" r:id="rId3"/>
    <p:sldId id="284" r:id="rId4"/>
    <p:sldId id="283" r:id="rId5"/>
    <p:sldId id="282" r:id="rId6"/>
    <p:sldId id="281" r:id="rId7"/>
    <p:sldId id="285" r:id="rId8"/>
    <p:sldId id="280" r:id="rId9"/>
    <p:sldId id="279" r:id="rId10"/>
    <p:sldId id="277" r:id="rId11"/>
    <p:sldId id="276" r:id="rId12"/>
    <p:sldId id="278" r:id="rId13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9F"/>
    <a:srgbClr val="E60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1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Tabelle1!$A$9</c:f>
              <c:strCache>
                <c:ptCount val="1"/>
                <c:pt idx="0">
                  <c:v>extern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spPr>
              <a:ln w="127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C2-4F28-A1F2-74EC4D612DE0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spPr>
              <a:ln w="127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C2-4F28-A1F2-74EC4D612DE0}"/>
              </c:ext>
            </c:extLst>
          </c:dPt>
          <c:cat>
            <c:numRef>
              <c:f>Tabelle1!$B$8:$G$8</c:f>
              <c:numCache>
                <c:formatCode>General</c:formatCode>
                <c:ptCount val="6"/>
                <c:pt idx="0">
                  <c:v>1</c:v>
                </c:pt>
                <c:pt idx="1">
                  <c:v>8</c:v>
                </c:pt>
                <c:pt idx="2">
                  <c:v>9</c:v>
                </c:pt>
                <c:pt idx="3">
                  <c:v>16</c:v>
                </c:pt>
                <c:pt idx="4">
                  <c:v>17</c:v>
                </c:pt>
                <c:pt idx="5">
                  <c:v>22</c:v>
                </c:pt>
              </c:numCache>
            </c:numRef>
          </c:cat>
          <c:val>
            <c:numRef>
              <c:f>Tabelle1!$B$9:$G$9</c:f>
              <c:numCache>
                <c:formatCode>0.0</c:formatCode>
                <c:ptCount val="6"/>
                <c:pt idx="0">
                  <c:v>20.431372549019606</c:v>
                </c:pt>
                <c:pt idx="1">
                  <c:v>40.352941176470594</c:v>
                </c:pt>
                <c:pt idx="2">
                  <c:v>36.313725490196077</c:v>
                </c:pt>
                <c:pt idx="3">
                  <c:v>46.274509803921575</c:v>
                </c:pt>
                <c:pt idx="4">
                  <c:v>44.196078431372555</c:v>
                </c:pt>
                <c:pt idx="5">
                  <c:v>49.254901960784316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FC2-4F28-A1F2-74EC4D612DE0}"/>
            </c:ext>
          </c:extLst>
        </c:ser>
        <c:ser>
          <c:idx val="1"/>
          <c:order val="1"/>
          <c:tx>
            <c:strRef>
              <c:f>Tabelle1!$A$10</c:f>
              <c:strCache>
                <c:ptCount val="1"/>
                <c:pt idx="0">
                  <c:v>intern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2"/>
              </a:solidFill>
              <a:ln w="9525">
                <a:noFill/>
              </a:ln>
              <a:effectLst/>
            </c:spPr>
          </c:marker>
          <c:dPt>
            <c:idx val="2"/>
            <c:marker>
              <c:symbol val="diamond"/>
              <c:size val="6"/>
              <c:spPr>
                <a:solidFill>
                  <a:schemeClr val="accent2"/>
                </a:solidFill>
                <a:ln w="9525">
                  <a:noFill/>
                </a:ln>
                <a:effectLst/>
              </c:spPr>
            </c:marker>
            <c:bubble3D val="0"/>
            <c:spPr>
              <a:ln w="127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1FC2-4F28-A1F2-74EC4D612DE0}"/>
              </c:ext>
            </c:extLst>
          </c:dPt>
          <c:dPt>
            <c:idx val="4"/>
            <c:marker>
              <c:symbol val="diamond"/>
              <c:size val="6"/>
              <c:spPr>
                <a:solidFill>
                  <a:schemeClr val="accent2"/>
                </a:solidFill>
                <a:ln w="9525">
                  <a:noFill/>
                </a:ln>
                <a:effectLst/>
              </c:spPr>
            </c:marker>
            <c:bubble3D val="0"/>
            <c:spPr>
              <a:ln w="127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1FC2-4F28-A1F2-74EC4D612DE0}"/>
              </c:ext>
            </c:extLst>
          </c:dPt>
          <c:cat>
            <c:numRef>
              <c:f>Tabelle1!$B$8:$G$8</c:f>
              <c:numCache>
                <c:formatCode>General</c:formatCode>
                <c:ptCount val="6"/>
                <c:pt idx="0">
                  <c:v>1</c:v>
                </c:pt>
                <c:pt idx="1">
                  <c:v>8</c:v>
                </c:pt>
                <c:pt idx="2">
                  <c:v>9</c:v>
                </c:pt>
                <c:pt idx="3">
                  <c:v>16</c:v>
                </c:pt>
                <c:pt idx="4">
                  <c:v>17</c:v>
                </c:pt>
                <c:pt idx="5">
                  <c:v>22</c:v>
                </c:pt>
              </c:numCache>
            </c:numRef>
          </c:cat>
          <c:val>
            <c:numRef>
              <c:f>Tabelle1!$B$10:$G$10</c:f>
              <c:numCache>
                <c:formatCode>0.0</c:formatCode>
                <c:ptCount val="6"/>
                <c:pt idx="0">
                  <c:v>19.333333333333336</c:v>
                </c:pt>
                <c:pt idx="1">
                  <c:v>37.254901960784316</c:v>
                </c:pt>
                <c:pt idx="2">
                  <c:v>34.352941176470594</c:v>
                </c:pt>
                <c:pt idx="3">
                  <c:v>41.215686274509807</c:v>
                </c:pt>
                <c:pt idx="4">
                  <c:v>39.294117647058826</c:v>
                </c:pt>
                <c:pt idx="5">
                  <c:v>43.294117647058826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FC2-4F28-A1F2-74EC4D612DE0}"/>
            </c:ext>
          </c:extLst>
        </c:ser>
        <c:ser>
          <c:idx val="2"/>
          <c:order val="2"/>
          <c:tx>
            <c:strRef>
              <c:f>Tabelle1!$A$11</c:f>
              <c:strCache>
                <c:ptCount val="1"/>
                <c:pt idx="0">
                  <c:v>ohne</c:v>
                </c:pt>
              </c:strCache>
            </c:strRef>
          </c:tx>
          <c:spPr>
            <a:ln w="127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dPt>
            <c:idx val="2"/>
            <c:marker>
              <c:symbol val="triangle"/>
              <c:size val="6"/>
              <c:spPr>
                <a:solidFill>
                  <a:schemeClr val="bg1">
                    <a:lumMod val="5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127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1FC2-4F28-A1F2-74EC4D612DE0}"/>
              </c:ext>
            </c:extLst>
          </c:dPt>
          <c:dPt>
            <c:idx val="4"/>
            <c:marker>
              <c:symbol val="triangle"/>
              <c:size val="6"/>
              <c:spPr>
                <a:solidFill>
                  <a:schemeClr val="bg1">
                    <a:lumMod val="50000"/>
                  </a:schemeClr>
                </a:solidFill>
                <a:ln w="9525">
                  <a:noFill/>
                </a:ln>
                <a:effectLst/>
              </c:spPr>
            </c:marker>
            <c:bubble3D val="0"/>
            <c:spPr>
              <a:ln w="127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1FC2-4F28-A1F2-74EC4D612DE0}"/>
              </c:ext>
            </c:extLst>
          </c:dPt>
          <c:cat>
            <c:numRef>
              <c:f>Tabelle1!$B$8:$G$8</c:f>
              <c:numCache>
                <c:formatCode>General</c:formatCode>
                <c:ptCount val="6"/>
                <c:pt idx="0">
                  <c:v>1</c:v>
                </c:pt>
                <c:pt idx="1">
                  <c:v>8</c:v>
                </c:pt>
                <c:pt idx="2">
                  <c:v>9</c:v>
                </c:pt>
                <c:pt idx="3">
                  <c:v>16</c:v>
                </c:pt>
                <c:pt idx="4">
                  <c:v>17</c:v>
                </c:pt>
                <c:pt idx="5">
                  <c:v>22</c:v>
                </c:pt>
              </c:numCache>
            </c:numRef>
          </c:cat>
          <c:val>
            <c:numRef>
              <c:f>Tabelle1!$B$11:$G$11</c:f>
              <c:numCache>
                <c:formatCode>0.0</c:formatCode>
                <c:ptCount val="6"/>
                <c:pt idx="0">
                  <c:v>22.47058823529412</c:v>
                </c:pt>
                <c:pt idx="1">
                  <c:v>32.549019607843135</c:v>
                </c:pt>
                <c:pt idx="2">
                  <c:v>27.490196078431374</c:v>
                </c:pt>
                <c:pt idx="3">
                  <c:v>35.725490196078432</c:v>
                </c:pt>
                <c:pt idx="4">
                  <c:v>37.254901960784316</c:v>
                </c:pt>
                <c:pt idx="5">
                  <c:v>42.392156862745097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1FC2-4F28-A1F2-74EC4D612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392704"/>
        <c:axId val="61403936"/>
      </c:lineChart>
      <c:catAx>
        <c:axId val="613927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 sz="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1403936"/>
        <c:crosses val="autoZero"/>
        <c:auto val="1"/>
        <c:lblAlgn val="ctr"/>
        <c:lblOffset val="100"/>
        <c:noMultiLvlLbl val="0"/>
      </c:catAx>
      <c:valAx>
        <c:axId val="61403936"/>
        <c:scaling>
          <c:orientation val="minMax"/>
          <c:max val="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800" dirty="0" smtClea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Amplitude </a:t>
                </a:r>
                <a:r>
                  <a:rPr lang="de-CH" sz="8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6139270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26458333333333334"/>
          <c:y val="0.539609126984127"/>
          <c:w val="0.30715231481481481"/>
          <c:h val="0.1888229166666666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Tabelle1!$H$1</c:f>
              <c:strCache>
                <c:ptCount val="1"/>
                <c:pt idx="0">
                  <c:v>A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Tabelle1!$G$2:$G$18</c:f>
              <c:strCach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K</c:v>
                </c:pt>
              </c:strCache>
            </c:strRef>
          </c:cat>
          <c:val>
            <c:numRef>
              <c:f>Tabelle1!$H$2:$H$18</c:f>
              <c:numCache>
                <c:formatCode>0.00</c:formatCode>
                <c:ptCount val="17"/>
                <c:pt idx="0">
                  <c:v>73.318485523385306</c:v>
                </c:pt>
                <c:pt idx="1">
                  <c:v>67.138084632516694</c:v>
                </c:pt>
                <c:pt idx="2">
                  <c:v>61.347438752783958</c:v>
                </c:pt>
                <c:pt idx="3">
                  <c:v>56.614699331848556</c:v>
                </c:pt>
                <c:pt idx="4">
                  <c:v>53.886414253897556</c:v>
                </c:pt>
                <c:pt idx="5">
                  <c:v>52.661469933184854</c:v>
                </c:pt>
                <c:pt idx="6">
                  <c:v>54.331848552338528</c:v>
                </c:pt>
                <c:pt idx="7">
                  <c:v>53.106904231625833</c:v>
                </c:pt>
                <c:pt idx="8">
                  <c:v>50.211581291759465</c:v>
                </c:pt>
                <c:pt idx="9">
                  <c:v>48.652561247216035</c:v>
                </c:pt>
                <c:pt idx="10">
                  <c:v>45.590200445434299</c:v>
                </c:pt>
                <c:pt idx="11">
                  <c:v>45.701559020044542</c:v>
                </c:pt>
                <c:pt idx="12">
                  <c:v>43.418708240534521</c:v>
                </c:pt>
                <c:pt idx="13">
                  <c:v>41.85968819599109</c:v>
                </c:pt>
                <c:pt idx="14">
                  <c:v>41.02449888641425</c:v>
                </c:pt>
                <c:pt idx="15">
                  <c:v>40.022271714922049</c:v>
                </c:pt>
                <c:pt idx="16">
                  <c:v>40.634743875278396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DAC-42B5-88D2-B643449A6850}"/>
            </c:ext>
          </c:extLst>
        </c:ser>
        <c:ser>
          <c:idx val="1"/>
          <c:order val="1"/>
          <c:tx>
            <c:strRef>
              <c:f>Tabelle1!$I$1</c:f>
              <c:strCache>
                <c:ptCount val="1"/>
                <c:pt idx="0">
                  <c:v>B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Tabelle1!$G$2:$G$18</c:f>
              <c:strCach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K</c:v>
                </c:pt>
              </c:strCache>
            </c:strRef>
          </c:cat>
          <c:val>
            <c:numRef>
              <c:f>Tabelle1!$I$2:$I$18</c:f>
              <c:numCache>
                <c:formatCode>0.00</c:formatCode>
                <c:ptCount val="17"/>
                <c:pt idx="0">
                  <c:v>74.43207126948775</c:v>
                </c:pt>
                <c:pt idx="1">
                  <c:v>66.692650334075722</c:v>
                </c:pt>
                <c:pt idx="2">
                  <c:v>60.623608017817375</c:v>
                </c:pt>
                <c:pt idx="3">
                  <c:v>54.610244988864139</c:v>
                </c:pt>
                <c:pt idx="4">
                  <c:v>51.269487750556792</c:v>
                </c:pt>
                <c:pt idx="5">
                  <c:v>48.930957683741653</c:v>
                </c:pt>
                <c:pt idx="6">
                  <c:v>49.933184855233847</c:v>
                </c:pt>
                <c:pt idx="7">
                  <c:v>47.483296213808465</c:v>
                </c:pt>
                <c:pt idx="8">
                  <c:v>45.200445434298445</c:v>
                </c:pt>
                <c:pt idx="9">
                  <c:v>42.973273942093542</c:v>
                </c:pt>
                <c:pt idx="10">
                  <c:v>40.189309576837417</c:v>
                </c:pt>
                <c:pt idx="11">
                  <c:v>39.409799554565701</c:v>
                </c:pt>
                <c:pt idx="12">
                  <c:v>37.349665924276167</c:v>
                </c:pt>
                <c:pt idx="13">
                  <c:v>33.730512249443208</c:v>
                </c:pt>
                <c:pt idx="14">
                  <c:v>32.83964365256125</c:v>
                </c:pt>
                <c:pt idx="15">
                  <c:v>31.837416481069042</c:v>
                </c:pt>
                <c:pt idx="16">
                  <c:v>42.750556792873049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DAC-42B5-88D2-B643449A6850}"/>
            </c:ext>
          </c:extLst>
        </c:ser>
        <c:ser>
          <c:idx val="2"/>
          <c:order val="2"/>
          <c:tx>
            <c:strRef>
              <c:f>Tabelle1!$J$1</c:f>
              <c:strCache>
                <c:ptCount val="1"/>
                <c:pt idx="0">
                  <c:v>C</c:v>
                </c:pt>
              </c:strCache>
            </c:strRef>
          </c:tx>
          <c:spPr>
            <a:ln w="1270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Tabelle1!$G$2:$G$18</c:f>
              <c:strCache>
                <c:ptCount val="1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K</c:v>
                </c:pt>
              </c:strCache>
            </c:strRef>
          </c:cat>
          <c:val>
            <c:numRef>
              <c:f>Tabelle1!$J$2:$J$18</c:f>
              <c:numCache>
                <c:formatCode>0.00</c:formatCode>
                <c:ptCount val="17"/>
                <c:pt idx="0">
                  <c:v>75.991091314031181</c:v>
                </c:pt>
                <c:pt idx="1">
                  <c:v>70.924276169265028</c:v>
                </c:pt>
                <c:pt idx="2">
                  <c:v>64.799554565701555</c:v>
                </c:pt>
                <c:pt idx="3">
                  <c:v>59.231625835189305</c:v>
                </c:pt>
                <c:pt idx="4">
                  <c:v>56.670378619153674</c:v>
                </c:pt>
                <c:pt idx="5">
                  <c:v>56.614699331848556</c:v>
                </c:pt>
                <c:pt idx="6">
                  <c:v>57.783964365256125</c:v>
                </c:pt>
                <c:pt idx="7">
                  <c:v>56.224944320712694</c:v>
                </c:pt>
                <c:pt idx="8">
                  <c:v>55.779510022271708</c:v>
                </c:pt>
                <c:pt idx="9">
                  <c:v>52.104677060133625</c:v>
                </c:pt>
                <c:pt idx="10">
                  <c:v>49.599109131403118</c:v>
                </c:pt>
                <c:pt idx="11">
                  <c:v>49.710467706013361</c:v>
                </c:pt>
                <c:pt idx="12">
                  <c:v>47.149220489977729</c:v>
                </c:pt>
                <c:pt idx="13">
                  <c:v>44.476614699331847</c:v>
                </c:pt>
                <c:pt idx="14">
                  <c:v>44.643652561247215</c:v>
                </c:pt>
                <c:pt idx="15">
                  <c:v>42.750556792873049</c:v>
                </c:pt>
                <c:pt idx="16">
                  <c:v>44.086859688195993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DAC-42B5-88D2-B643449A68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5122623"/>
        <c:axId val="415135103"/>
      </c:lineChart>
      <c:catAx>
        <c:axId val="41512262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Versuchstag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15135103"/>
        <c:crosses val="autoZero"/>
        <c:auto val="1"/>
        <c:lblAlgn val="ctr"/>
        <c:lblOffset val="100"/>
        <c:noMultiLvlLbl val="0"/>
      </c:catAx>
      <c:valAx>
        <c:axId val="415135103"/>
        <c:scaling>
          <c:orientation val="minMax"/>
          <c:max val="80"/>
          <c:min val="3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Abweichung (IAE)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1512262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4548958333333328"/>
          <c:y val="4.7222353542977921E-2"/>
          <c:w val="0.2726155753968254"/>
          <c:h val="0.1925105028569789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Tabelle1!$J$2</c:f>
              <c:strCache>
                <c:ptCount val="1"/>
                <c:pt idx="0">
                  <c:v>intentional</c:v>
                </c:pt>
              </c:strCache>
            </c:strRef>
          </c:tx>
          <c:spPr>
            <a:solidFill>
              <a:schemeClr val="tx1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Tabelle1!$K$1:$N$1</c:f>
              <c:strCache>
                <c:ptCount val="4"/>
                <c:pt idx="0">
                  <c:v>Zufall</c:v>
                </c:pt>
                <c:pt idx="1">
                  <c:v>Struktur</c:v>
                </c:pt>
                <c:pt idx="2">
                  <c:v>Zufall</c:v>
                </c:pt>
                <c:pt idx="3">
                  <c:v>Struktur</c:v>
                </c:pt>
              </c:strCache>
            </c:strRef>
          </c:cat>
          <c:val>
            <c:numRef>
              <c:f>Tabelle1!$K$2:$N$2</c:f>
              <c:numCache>
                <c:formatCode>0.0</c:formatCode>
                <c:ptCount val="4"/>
                <c:pt idx="0">
                  <c:v>418.19941916747337</c:v>
                </c:pt>
                <c:pt idx="1">
                  <c:v>204.16263310745401</c:v>
                </c:pt>
                <c:pt idx="2">
                  <c:v>472.50726040658276</c:v>
                </c:pt>
                <c:pt idx="3">
                  <c:v>435.62439496611807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3-4B95-A076-47A226407880}"/>
            </c:ext>
          </c:extLst>
        </c:ser>
        <c:ser>
          <c:idx val="1"/>
          <c:order val="1"/>
          <c:tx>
            <c:strRef>
              <c:f>Tabelle1!$J$3</c:f>
              <c:strCache>
                <c:ptCount val="1"/>
                <c:pt idx="0">
                  <c:v>bewusst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Tabelle1!$K$1:$N$1</c:f>
              <c:strCache>
                <c:ptCount val="4"/>
                <c:pt idx="0">
                  <c:v>Zufall</c:v>
                </c:pt>
                <c:pt idx="1">
                  <c:v>Struktur</c:v>
                </c:pt>
                <c:pt idx="2">
                  <c:v>Zufall</c:v>
                </c:pt>
                <c:pt idx="3">
                  <c:v>Struktur</c:v>
                </c:pt>
              </c:strCache>
            </c:strRef>
          </c:cat>
          <c:val>
            <c:numRef>
              <c:f>Tabelle1!$K$3:$N$3</c:f>
              <c:numCache>
                <c:formatCode>0.0</c:formatCode>
                <c:ptCount val="4"/>
                <c:pt idx="0">
                  <c:v>414.13359148112295</c:v>
                </c:pt>
                <c:pt idx="1">
                  <c:v>223.62052274927396</c:v>
                </c:pt>
                <c:pt idx="2">
                  <c:v>473.37850919651504</c:v>
                </c:pt>
                <c:pt idx="3">
                  <c:v>429.23523717328169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03-4B95-A076-47A226407880}"/>
            </c:ext>
          </c:extLst>
        </c:ser>
        <c:ser>
          <c:idx val="2"/>
          <c:order val="2"/>
          <c:tx>
            <c:strRef>
              <c:f>Tabelle1!$J$4</c:f>
              <c:strCache>
                <c:ptCount val="1"/>
                <c:pt idx="0">
                  <c:v>unbewusst</c:v>
                </c:pt>
              </c:strCache>
            </c:strRef>
          </c:tx>
          <c:spPr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Tabelle1!$K$1:$N$1</c:f>
              <c:strCache>
                <c:ptCount val="4"/>
                <c:pt idx="0">
                  <c:v>Zufall</c:v>
                </c:pt>
                <c:pt idx="1">
                  <c:v>Struktur</c:v>
                </c:pt>
                <c:pt idx="2">
                  <c:v>Zufall</c:v>
                </c:pt>
                <c:pt idx="3">
                  <c:v>Struktur</c:v>
                </c:pt>
              </c:strCache>
            </c:strRef>
          </c:cat>
          <c:val>
            <c:numRef>
              <c:f>Tabelle1!$K$4:$N$4</c:f>
              <c:numCache>
                <c:formatCode>0.0</c:formatCode>
                <c:ptCount val="4"/>
                <c:pt idx="0">
                  <c:v>428.65440464666023</c:v>
                </c:pt>
                <c:pt idx="1">
                  <c:v>309.00290416263306</c:v>
                </c:pt>
                <c:pt idx="2">
                  <c:v>462.63310745401742</c:v>
                </c:pt>
                <c:pt idx="3">
                  <c:v>407.16360116166504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03-4B95-A076-47A2264078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497663"/>
        <c:axId val="167502239"/>
      </c:barChart>
      <c:catAx>
        <c:axId val="16749766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ohne Tonzählen          </a:t>
                </a:r>
                <a:r>
                  <a:rPr lang="de-CH" sz="8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mit Tonzählen</a:t>
                </a:r>
                <a:endParaRPr lang="de-CH" sz="8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67502239"/>
        <c:crosses val="autoZero"/>
        <c:auto val="1"/>
        <c:lblAlgn val="ctr"/>
        <c:lblOffset val="100"/>
        <c:noMultiLvlLbl val="0"/>
      </c:catAx>
      <c:valAx>
        <c:axId val="167502239"/>
        <c:scaling>
          <c:orientation val="minMax"/>
          <c:max val="6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e-CH" sz="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Antwortzeit (ms)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e-DE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67497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131057098765427"/>
          <c:y val="4.7222328459181638E-2"/>
          <c:w val="0.73416859567901249"/>
          <c:h val="0.1001490504540567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25B3E-F97F-4ED3-AFE6-3DCCEFFA76BC}" type="datetimeFigureOut">
              <a:rPr lang="de-CH" smtClean="0"/>
              <a:t>14.02.2022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A9CF7-5FA8-458A-8100-A6719E7CA35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572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3974-532E-412E-85B2-13C0FE19C4B6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830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52B2-C482-4391-BCD9-796903A6304B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378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B75D6-E2DB-44AF-BA24-F9DA57B1656E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013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8F256-9AE5-4729-B783-432BCC487263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651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08B4-9279-4105-8EF6-3FC3BF322AEE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93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54AD4-1648-4AA8-9BD6-E939E12F08C4}" type="datetime1">
              <a:rPr lang="de-CH" smtClean="0"/>
              <a:t>14.02.2022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098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FF659-37DC-4F32-930C-E8039CBDBA32}" type="datetime1">
              <a:rPr lang="de-CH" smtClean="0"/>
              <a:t>14.02.2022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50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690-740D-4D12-8667-8BDF01997AAD}" type="datetime1">
              <a:rPr lang="de-CH" smtClean="0"/>
              <a:t>14.02.2022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467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0D90A-6EE6-48BE-99BF-51D627438083}" type="datetime1">
              <a:rPr lang="de-CH" smtClean="0"/>
              <a:t>14.02.2022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07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C5C8-8E1C-4656-8148-92C7F4B0E920}" type="datetime1">
              <a:rPr lang="de-CH" smtClean="0"/>
              <a:t>14.02.2022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097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DD004-AE26-4A66-8B3E-6518C189E86E}" type="datetime1">
              <a:rPr lang="de-CH" smtClean="0"/>
              <a:t>14.02.2022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Hossner &amp; Künzell (2021) | Bewegungswissenschaft | Kapitel 1: Bewegungsbeschreibungen 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111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F391E-1A3A-4EB5-B80F-2469654F20D4}" type="datetime1">
              <a:rPr lang="de-CH" smtClean="0"/>
              <a:t>14.02.2022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Hossner &amp; </a:t>
            </a:r>
            <a:r>
              <a:rPr lang="de-DE" dirty="0" err="1" smtClean="0"/>
              <a:t>Künzell</a:t>
            </a:r>
            <a:r>
              <a:rPr lang="de-DE" dirty="0" smtClean="0"/>
              <a:t> (2021) | Bewegungswissenschaft | Kapitel 1: Bewegungsbeschreibungen 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CDCB2-395F-4B5B-9FA2-0E8BD94A4B2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6205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5220000" y="360000"/>
            <a:ext cx="2401424" cy="1052014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(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Lernunterstützungen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5220000" y="2160000"/>
            <a:ext cx="3600000" cy="374906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Kapitel 9: Lernunterstützungen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237)</a:t>
            </a:r>
            <a:endParaRPr lang="de-DE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[Einleitungsbild]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5220000" y="26676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Kapitel 9 / Einleitungsbild: PIRO4D (pixabay.com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DE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/kinder-skikurs-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%C3%BCbungsh%C3%BCgel-3167588, CC0)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14263" r="8917"/>
          <a:stretch/>
        </p:blipFill>
        <p:spPr>
          <a:xfrm>
            <a:off x="540000" y="360000"/>
            <a:ext cx="4320000" cy="28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0" name="Rechteck 9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4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34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9: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Lernunterstützungen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9.2: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Implizites Lernen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Kasten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9.1: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Sich wiederholende Abschnitte einer zu verfolgenden Kurve werden besser gelernt als zufällige Abschnitte, ohne dass dies den Versuchsteilnehmenden bewusst wird (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Pew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, 1974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256)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30060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fi-FI" sz="800" dirty="0">
                <a:latin typeface="Arial" panose="020B0604020202020204" pitchFamily="34" charset="0"/>
                <a:cs typeface="Arial" panose="020B0604020202020204" pitchFamily="34" charset="0"/>
              </a:rPr>
              <a:t>Kasten 9.1 / Oszilloskop: Ilja (commons.wikimedia.org</a:t>
            </a:r>
            <a:r>
              <a:rPr lang="fi-FI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fi-FI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wiki/File:Oszilloscop.png</a:t>
            </a:r>
            <a:r>
              <a:rPr lang="fi-FI" sz="800" dirty="0">
                <a:latin typeface="Arial" panose="020B0604020202020204" pitchFamily="34" charset="0"/>
                <a:cs typeface="Arial" panose="020B0604020202020204" pitchFamily="34" charset="0"/>
              </a:rPr>
              <a:t>, CC BY, derivative)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540000" y="360000"/>
            <a:ext cx="4032000" cy="1800000"/>
            <a:chOff x="1800000" y="2520000"/>
            <a:chExt cx="4032000" cy="1800000"/>
          </a:xfrm>
        </p:grpSpPr>
        <p:sp>
          <p:nvSpPr>
            <p:cNvPr id="7" name="Rechteck 6"/>
            <p:cNvSpPr/>
            <p:nvPr/>
          </p:nvSpPr>
          <p:spPr>
            <a:xfrm>
              <a:off x="1800000" y="2520000"/>
              <a:ext cx="4032000" cy="18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fik 7"/>
            <p:cNvPicPr>
              <a:picLocks/>
            </p:cNvPicPr>
            <p:nvPr/>
          </p:nvPicPr>
          <p:blipFill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000" y="2646000"/>
              <a:ext cx="1800000" cy="720000"/>
            </a:xfrm>
            <a:prstGeom prst="rect">
              <a:avLst/>
            </a:prstGeom>
          </p:spPr>
        </p:pic>
        <p:grpSp>
          <p:nvGrpSpPr>
            <p:cNvPr id="9" name="Gruppieren 8"/>
            <p:cNvGrpSpPr/>
            <p:nvPr/>
          </p:nvGrpSpPr>
          <p:grpSpPr>
            <a:xfrm>
              <a:off x="1898869" y="3420000"/>
              <a:ext cx="1890262" cy="802244"/>
              <a:chOff x="1898869" y="3492000"/>
              <a:chExt cx="1890262" cy="802244"/>
            </a:xfrm>
          </p:grpSpPr>
          <p:sp>
            <p:nvSpPr>
              <p:cNvPr id="11" name="Textfeld 10"/>
              <p:cNvSpPr txBox="1"/>
              <p:nvPr/>
            </p:nvSpPr>
            <p:spPr>
              <a:xfrm>
                <a:off x="1898869" y="4078800"/>
                <a:ext cx="189026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(zufällig)   B (konstant)   C (zufällig)</a:t>
                </a:r>
                <a:endParaRPr lang="de-CH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" name="Gruppieren 11"/>
              <p:cNvGrpSpPr/>
              <p:nvPr/>
            </p:nvGrpSpPr>
            <p:grpSpPr>
              <a:xfrm>
                <a:off x="1942304" y="3492000"/>
                <a:ext cx="1800000" cy="576000"/>
                <a:chOff x="1942305" y="3492000"/>
                <a:chExt cx="1729695" cy="576000"/>
              </a:xfrm>
            </p:grpSpPr>
            <p:grpSp>
              <p:nvGrpSpPr>
                <p:cNvPr id="17" name="Gruppieren 16"/>
                <p:cNvGrpSpPr/>
                <p:nvPr/>
              </p:nvGrpSpPr>
              <p:grpSpPr>
                <a:xfrm>
                  <a:off x="1942305" y="3523100"/>
                  <a:ext cx="1729695" cy="494458"/>
                  <a:chOff x="1942305" y="3524688"/>
                  <a:chExt cx="1729695" cy="494458"/>
                </a:xfrm>
              </p:grpSpPr>
              <p:grpSp>
                <p:nvGrpSpPr>
                  <p:cNvPr id="20" name="Gruppieren 19"/>
                  <p:cNvGrpSpPr/>
                  <p:nvPr/>
                </p:nvGrpSpPr>
                <p:grpSpPr>
                  <a:xfrm>
                    <a:off x="1942305" y="3545919"/>
                    <a:ext cx="576794" cy="443746"/>
                    <a:chOff x="1942305" y="3552271"/>
                    <a:chExt cx="576794" cy="443746"/>
                  </a:xfrm>
                </p:grpSpPr>
                <p:sp>
                  <p:nvSpPr>
                    <p:cNvPr id="26" name="Freihandform 25"/>
                    <p:cNvSpPr/>
                    <p:nvPr/>
                  </p:nvSpPr>
                  <p:spPr>
                    <a:xfrm>
                      <a:off x="1942306" y="3675724"/>
                      <a:ext cx="576000" cy="287971"/>
                    </a:xfrm>
                    <a:custGeom>
                      <a:avLst/>
                      <a:gdLst>
                        <a:gd name="connsiteX0" fmla="*/ 0 w 579438"/>
                        <a:gd name="connsiteY0" fmla="*/ 145389 h 287971"/>
                        <a:gd name="connsiteX1" fmla="*/ 76200 w 579438"/>
                        <a:gd name="connsiteY1" fmla="*/ 132689 h 287971"/>
                        <a:gd name="connsiteX2" fmla="*/ 191294 w 579438"/>
                        <a:gd name="connsiteY2" fmla="*/ 3307 h 287971"/>
                        <a:gd name="connsiteX3" fmla="*/ 385763 w 579438"/>
                        <a:gd name="connsiteY3" fmla="*/ 286676 h 287971"/>
                        <a:gd name="connsiteX4" fmla="*/ 505619 w 579438"/>
                        <a:gd name="connsiteY4" fmla="*/ 110464 h 287971"/>
                        <a:gd name="connsiteX5" fmla="*/ 579438 w 579438"/>
                        <a:gd name="connsiteY5" fmla="*/ 156501 h 2879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79438" h="287971">
                          <a:moveTo>
                            <a:pt x="0" y="145389"/>
                          </a:moveTo>
                          <a:cubicBezTo>
                            <a:pt x="22159" y="150879"/>
                            <a:pt x="44318" y="156369"/>
                            <a:pt x="76200" y="132689"/>
                          </a:cubicBezTo>
                          <a:cubicBezTo>
                            <a:pt x="108082" y="109009"/>
                            <a:pt x="139700" y="-22357"/>
                            <a:pt x="191294" y="3307"/>
                          </a:cubicBezTo>
                          <a:cubicBezTo>
                            <a:pt x="242888" y="28971"/>
                            <a:pt x="333376" y="268817"/>
                            <a:pt x="385763" y="286676"/>
                          </a:cubicBezTo>
                          <a:cubicBezTo>
                            <a:pt x="438150" y="304535"/>
                            <a:pt x="473340" y="132160"/>
                            <a:pt x="505619" y="110464"/>
                          </a:cubicBezTo>
                          <a:cubicBezTo>
                            <a:pt x="537898" y="88768"/>
                            <a:pt x="558668" y="122634"/>
                            <a:pt x="579438" y="156501"/>
                          </a:cubicBezTo>
                        </a:path>
                      </a:pathLst>
                    </a:custGeom>
                    <a:noFill/>
                    <a:ln w="12700" cap="rnd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7" name="Freihandform 26"/>
                    <p:cNvSpPr/>
                    <p:nvPr/>
                  </p:nvSpPr>
                  <p:spPr>
                    <a:xfrm>
                      <a:off x="1942305" y="3552271"/>
                      <a:ext cx="576000" cy="443746"/>
                    </a:xfrm>
                    <a:custGeom>
                      <a:avLst/>
                      <a:gdLst>
                        <a:gd name="connsiteX0" fmla="*/ 0 w 583407"/>
                        <a:gd name="connsiteY0" fmla="*/ 271223 h 443746"/>
                        <a:gd name="connsiteX1" fmla="*/ 61913 w 583407"/>
                        <a:gd name="connsiteY1" fmla="*/ 268048 h 443746"/>
                        <a:gd name="connsiteX2" fmla="*/ 118269 w 583407"/>
                        <a:gd name="connsiteY2" fmla="*/ 190260 h 443746"/>
                        <a:gd name="connsiteX3" fmla="*/ 249238 w 583407"/>
                        <a:gd name="connsiteY3" fmla="*/ 441085 h 443746"/>
                        <a:gd name="connsiteX4" fmla="*/ 423069 w 583407"/>
                        <a:gd name="connsiteY4" fmla="*/ 2935 h 443746"/>
                        <a:gd name="connsiteX5" fmla="*/ 583407 w 583407"/>
                        <a:gd name="connsiteY5" fmla="*/ 283923 h 443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83407" h="443746">
                          <a:moveTo>
                            <a:pt x="0" y="271223"/>
                          </a:moveTo>
                          <a:cubicBezTo>
                            <a:pt x="21101" y="276382"/>
                            <a:pt x="42202" y="281542"/>
                            <a:pt x="61913" y="268048"/>
                          </a:cubicBezTo>
                          <a:cubicBezTo>
                            <a:pt x="81624" y="254554"/>
                            <a:pt x="87048" y="161420"/>
                            <a:pt x="118269" y="190260"/>
                          </a:cubicBezTo>
                          <a:cubicBezTo>
                            <a:pt x="149490" y="219099"/>
                            <a:pt x="198438" y="472306"/>
                            <a:pt x="249238" y="441085"/>
                          </a:cubicBezTo>
                          <a:cubicBezTo>
                            <a:pt x="300038" y="409864"/>
                            <a:pt x="367374" y="29129"/>
                            <a:pt x="423069" y="2935"/>
                          </a:cubicBezTo>
                          <a:cubicBezTo>
                            <a:pt x="478764" y="-23259"/>
                            <a:pt x="531085" y="130332"/>
                            <a:pt x="583407" y="283923"/>
                          </a:cubicBezTo>
                        </a:path>
                      </a:pathLst>
                    </a:custGeom>
                    <a:noFill/>
                    <a:ln cap="rnd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8" name="Freihandform 27"/>
                    <p:cNvSpPr/>
                    <p:nvPr/>
                  </p:nvSpPr>
                  <p:spPr>
                    <a:xfrm>
                      <a:off x="1943099" y="3690838"/>
                      <a:ext cx="576000" cy="257109"/>
                    </a:xfrm>
                    <a:custGeom>
                      <a:avLst/>
                      <a:gdLst>
                        <a:gd name="connsiteX0" fmla="*/ 0 w 573881"/>
                        <a:gd name="connsiteY0" fmla="*/ 136625 h 257109"/>
                        <a:gd name="connsiteX1" fmla="*/ 69056 w 573881"/>
                        <a:gd name="connsiteY1" fmla="*/ 147737 h 257109"/>
                        <a:gd name="connsiteX2" fmla="*/ 149225 w 573881"/>
                        <a:gd name="connsiteY2" fmla="*/ 254893 h 257109"/>
                        <a:gd name="connsiteX3" fmla="*/ 284956 w 573881"/>
                        <a:gd name="connsiteY3" fmla="*/ 35025 h 257109"/>
                        <a:gd name="connsiteX4" fmla="*/ 381000 w 573881"/>
                        <a:gd name="connsiteY4" fmla="*/ 189806 h 257109"/>
                        <a:gd name="connsiteX5" fmla="*/ 468313 w 573881"/>
                        <a:gd name="connsiteY5" fmla="*/ 893 h 257109"/>
                        <a:gd name="connsiteX6" fmla="*/ 573881 w 573881"/>
                        <a:gd name="connsiteY6" fmla="*/ 131862 h 257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3881" h="257109">
                          <a:moveTo>
                            <a:pt x="0" y="136625"/>
                          </a:moveTo>
                          <a:cubicBezTo>
                            <a:pt x="22092" y="132325"/>
                            <a:pt x="44185" y="128026"/>
                            <a:pt x="69056" y="147737"/>
                          </a:cubicBezTo>
                          <a:cubicBezTo>
                            <a:pt x="93927" y="167448"/>
                            <a:pt x="113242" y="273678"/>
                            <a:pt x="149225" y="254893"/>
                          </a:cubicBezTo>
                          <a:cubicBezTo>
                            <a:pt x="185208" y="236108"/>
                            <a:pt x="246327" y="45873"/>
                            <a:pt x="284956" y="35025"/>
                          </a:cubicBezTo>
                          <a:cubicBezTo>
                            <a:pt x="323585" y="24177"/>
                            <a:pt x="350441" y="195495"/>
                            <a:pt x="381000" y="189806"/>
                          </a:cubicBezTo>
                          <a:cubicBezTo>
                            <a:pt x="411560" y="184117"/>
                            <a:pt x="436166" y="10550"/>
                            <a:pt x="468313" y="893"/>
                          </a:cubicBezTo>
                          <a:cubicBezTo>
                            <a:pt x="500460" y="-8764"/>
                            <a:pt x="537170" y="61549"/>
                            <a:pt x="573881" y="131862"/>
                          </a:cubicBezTo>
                        </a:path>
                      </a:pathLst>
                    </a:custGeom>
                    <a:noFill/>
                    <a:ln cap="rnd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</p:grpSp>
              <p:grpSp>
                <p:nvGrpSpPr>
                  <p:cNvPr id="21" name="Gruppieren 20"/>
                  <p:cNvGrpSpPr/>
                  <p:nvPr/>
                </p:nvGrpSpPr>
                <p:grpSpPr>
                  <a:xfrm>
                    <a:off x="3096000" y="3524688"/>
                    <a:ext cx="576000" cy="494458"/>
                    <a:chOff x="3151980" y="3531040"/>
                    <a:chExt cx="578645" cy="494458"/>
                  </a:xfrm>
                </p:grpSpPr>
                <p:sp>
                  <p:nvSpPr>
                    <p:cNvPr id="23" name="Freihandform 22"/>
                    <p:cNvSpPr/>
                    <p:nvPr/>
                  </p:nvSpPr>
                  <p:spPr>
                    <a:xfrm>
                      <a:off x="3153569" y="3562930"/>
                      <a:ext cx="577056" cy="392171"/>
                    </a:xfrm>
                    <a:custGeom>
                      <a:avLst/>
                      <a:gdLst>
                        <a:gd name="connsiteX0" fmla="*/ 0 w 577056"/>
                        <a:gd name="connsiteY0" fmla="*/ 246276 h 392171"/>
                        <a:gd name="connsiteX1" fmla="*/ 102394 w 577056"/>
                        <a:gd name="connsiteY1" fmla="*/ 97845 h 392171"/>
                        <a:gd name="connsiteX2" fmla="*/ 247650 w 577056"/>
                        <a:gd name="connsiteY2" fmla="*/ 391533 h 392171"/>
                        <a:gd name="connsiteX3" fmla="*/ 423069 w 577056"/>
                        <a:gd name="connsiteY3" fmla="*/ 2595 h 392171"/>
                        <a:gd name="connsiteX4" fmla="*/ 517525 w 577056"/>
                        <a:gd name="connsiteY4" fmla="*/ 223258 h 392171"/>
                        <a:gd name="connsiteX5" fmla="*/ 577056 w 577056"/>
                        <a:gd name="connsiteY5" fmla="*/ 249451 h 3921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77056" h="392171">
                          <a:moveTo>
                            <a:pt x="0" y="246276"/>
                          </a:moveTo>
                          <a:cubicBezTo>
                            <a:pt x="30559" y="159956"/>
                            <a:pt x="61119" y="73636"/>
                            <a:pt x="102394" y="97845"/>
                          </a:cubicBezTo>
                          <a:cubicBezTo>
                            <a:pt x="143669" y="122054"/>
                            <a:pt x="194204" y="407408"/>
                            <a:pt x="247650" y="391533"/>
                          </a:cubicBezTo>
                          <a:cubicBezTo>
                            <a:pt x="301096" y="375658"/>
                            <a:pt x="378090" y="30641"/>
                            <a:pt x="423069" y="2595"/>
                          </a:cubicBezTo>
                          <a:cubicBezTo>
                            <a:pt x="468048" y="-25451"/>
                            <a:pt x="491861" y="182115"/>
                            <a:pt x="517525" y="223258"/>
                          </a:cubicBezTo>
                          <a:cubicBezTo>
                            <a:pt x="543189" y="264401"/>
                            <a:pt x="560122" y="256926"/>
                            <a:pt x="577056" y="249451"/>
                          </a:cubicBezTo>
                        </a:path>
                      </a:pathLst>
                    </a:custGeom>
                    <a:noFill/>
                    <a:ln cap="rnd">
                      <a:solidFill>
                        <a:schemeClr val="bg1">
                          <a:lumMod val="75000"/>
                        </a:schemeClr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4" name="Freihandform 23"/>
                    <p:cNvSpPr/>
                    <p:nvPr/>
                  </p:nvSpPr>
                  <p:spPr>
                    <a:xfrm>
                      <a:off x="3153600" y="3725456"/>
                      <a:ext cx="576000" cy="300042"/>
                    </a:xfrm>
                    <a:custGeom>
                      <a:avLst/>
                      <a:gdLst>
                        <a:gd name="connsiteX0" fmla="*/ 0 w 579437"/>
                        <a:gd name="connsiteY0" fmla="*/ 94863 h 300042"/>
                        <a:gd name="connsiteX1" fmla="*/ 78581 w 579437"/>
                        <a:gd name="connsiteY1" fmla="*/ 9932 h 300042"/>
                        <a:gd name="connsiteX2" fmla="*/ 209550 w 579437"/>
                        <a:gd name="connsiteY2" fmla="*/ 298857 h 300042"/>
                        <a:gd name="connsiteX3" fmla="*/ 312737 w 579437"/>
                        <a:gd name="connsiteY3" fmla="*/ 115500 h 300042"/>
                        <a:gd name="connsiteX4" fmla="*/ 397668 w 579437"/>
                        <a:gd name="connsiteY4" fmla="*/ 195669 h 300042"/>
                        <a:gd name="connsiteX5" fmla="*/ 500856 w 579437"/>
                        <a:gd name="connsiteY5" fmla="*/ 52794 h 300042"/>
                        <a:gd name="connsiteX6" fmla="*/ 555625 w 579437"/>
                        <a:gd name="connsiteY6" fmla="*/ 84544 h 300042"/>
                        <a:gd name="connsiteX7" fmla="*/ 579437 w 579437"/>
                        <a:gd name="connsiteY7" fmla="*/ 86925 h 300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79437" h="300042">
                          <a:moveTo>
                            <a:pt x="0" y="94863"/>
                          </a:moveTo>
                          <a:cubicBezTo>
                            <a:pt x="21828" y="35398"/>
                            <a:pt x="43656" y="-24067"/>
                            <a:pt x="78581" y="9932"/>
                          </a:cubicBezTo>
                          <a:cubicBezTo>
                            <a:pt x="113506" y="43931"/>
                            <a:pt x="170524" y="281262"/>
                            <a:pt x="209550" y="298857"/>
                          </a:cubicBezTo>
                          <a:cubicBezTo>
                            <a:pt x="248576" y="316452"/>
                            <a:pt x="281384" y="132698"/>
                            <a:pt x="312737" y="115500"/>
                          </a:cubicBezTo>
                          <a:cubicBezTo>
                            <a:pt x="344090" y="98302"/>
                            <a:pt x="366315" y="206120"/>
                            <a:pt x="397668" y="195669"/>
                          </a:cubicBezTo>
                          <a:cubicBezTo>
                            <a:pt x="429021" y="185218"/>
                            <a:pt x="474530" y="71315"/>
                            <a:pt x="500856" y="52794"/>
                          </a:cubicBezTo>
                          <a:cubicBezTo>
                            <a:pt x="527182" y="34273"/>
                            <a:pt x="542528" y="78856"/>
                            <a:pt x="555625" y="84544"/>
                          </a:cubicBezTo>
                          <a:cubicBezTo>
                            <a:pt x="568722" y="90232"/>
                            <a:pt x="574079" y="88578"/>
                            <a:pt x="579437" y="86925"/>
                          </a:cubicBezTo>
                        </a:path>
                      </a:pathLst>
                    </a:custGeom>
                    <a:noFill/>
                    <a:ln cap="rnd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  <p:sp>
                  <p:nvSpPr>
                    <p:cNvPr id="25" name="Freihandform 24"/>
                    <p:cNvSpPr/>
                    <p:nvPr/>
                  </p:nvSpPr>
                  <p:spPr>
                    <a:xfrm>
                      <a:off x="3151980" y="3531040"/>
                      <a:ext cx="576000" cy="383000"/>
                    </a:xfrm>
                    <a:custGeom>
                      <a:avLst/>
                      <a:gdLst>
                        <a:gd name="connsiteX0" fmla="*/ 0 w 568325"/>
                        <a:gd name="connsiteY0" fmla="*/ 282929 h 383000"/>
                        <a:gd name="connsiteX1" fmla="*/ 165100 w 568325"/>
                        <a:gd name="connsiteY1" fmla="*/ 1148 h 383000"/>
                        <a:gd name="connsiteX2" fmla="*/ 338932 w 568325"/>
                        <a:gd name="connsiteY2" fmla="*/ 377385 h 383000"/>
                        <a:gd name="connsiteX3" fmla="*/ 468313 w 568325"/>
                        <a:gd name="connsiteY3" fmla="*/ 230541 h 383000"/>
                        <a:gd name="connsiteX4" fmla="*/ 542925 w 568325"/>
                        <a:gd name="connsiteY4" fmla="*/ 280548 h 383000"/>
                        <a:gd name="connsiteX5" fmla="*/ 568325 w 568325"/>
                        <a:gd name="connsiteY5" fmla="*/ 280548 h 383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68325" h="383000">
                          <a:moveTo>
                            <a:pt x="0" y="282929"/>
                          </a:moveTo>
                          <a:cubicBezTo>
                            <a:pt x="54305" y="134167"/>
                            <a:pt x="108611" y="-14595"/>
                            <a:pt x="165100" y="1148"/>
                          </a:cubicBezTo>
                          <a:cubicBezTo>
                            <a:pt x="221589" y="16891"/>
                            <a:pt x="288396" y="339153"/>
                            <a:pt x="338932" y="377385"/>
                          </a:cubicBezTo>
                          <a:cubicBezTo>
                            <a:pt x="389468" y="415617"/>
                            <a:pt x="434314" y="246680"/>
                            <a:pt x="468313" y="230541"/>
                          </a:cubicBezTo>
                          <a:cubicBezTo>
                            <a:pt x="502312" y="214402"/>
                            <a:pt x="526256" y="272213"/>
                            <a:pt x="542925" y="280548"/>
                          </a:cubicBezTo>
                          <a:cubicBezTo>
                            <a:pt x="559594" y="288883"/>
                            <a:pt x="563959" y="284715"/>
                            <a:pt x="568325" y="280548"/>
                          </a:cubicBezTo>
                        </a:path>
                      </a:pathLst>
                    </a:custGeom>
                    <a:noFill/>
                    <a:ln cap="rnd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CH"/>
                    </a:p>
                  </p:txBody>
                </p:sp>
              </p:grpSp>
              <p:sp>
                <p:nvSpPr>
                  <p:cNvPr id="22" name="Freihandform 21"/>
                  <p:cNvSpPr/>
                  <p:nvPr/>
                </p:nvSpPr>
                <p:spPr>
                  <a:xfrm>
                    <a:off x="2520156" y="3608491"/>
                    <a:ext cx="576000" cy="403571"/>
                  </a:xfrm>
                  <a:custGeom>
                    <a:avLst/>
                    <a:gdLst>
                      <a:gd name="connsiteX0" fmla="*/ 0 w 630238"/>
                      <a:gd name="connsiteY0" fmla="*/ 225320 h 403571"/>
                      <a:gd name="connsiteX1" fmla="*/ 74613 w 630238"/>
                      <a:gd name="connsiteY1" fmla="*/ 304695 h 403571"/>
                      <a:gd name="connsiteX2" fmla="*/ 146050 w 630238"/>
                      <a:gd name="connsiteY2" fmla="*/ 117370 h 403571"/>
                      <a:gd name="connsiteX3" fmla="*/ 217488 w 630238"/>
                      <a:gd name="connsiteY3" fmla="*/ 209445 h 403571"/>
                      <a:gd name="connsiteX4" fmla="*/ 321469 w 630238"/>
                      <a:gd name="connsiteY4" fmla="*/ 3070 h 403571"/>
                      <a:gd name="connsiteX5" fmla="*/ 496888 w 630238"/>
                      <a:gd name="connsiteY5" fmla="*/ 397563 h 403571"/>
                      <a:gd name="connsiteX6" fmla="*/ 630238 w 630238"/>
                      <a:gd name="connsiteY6" fmla="*/ 204682 h 4035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30238" h="403571">
                        <a:moveTo>
                          <a:pt x="0" y="225320"/>
                        </a:moveTo>
                        <a:cubicBezTo>
                          <a:pt x="25135" y="274003"/>
                          <a:pt x="50271" y="322687"/>
                          <a:pt x="74613" y="304695"/>
                        </a:cubicBezTo>
                        <a:cubicBezTo>
                          <a:pt x="98955" y="286703"/>
                          <a:pt x="122238" y="133245"/>
                          <a:pt x="146050" y="117370"/>
                        </a:cubicBezTo>
                        <a:cubicBezTo>
                          <a:pt x="169863" y="101495"/>
                          <a:pt x="188252" y="228495"/>
                          <a:pt x="217488" y="209445"/>
                        </a:cubicBezTo>
                        <a:cubicBezTo>
                          <a:pt x="246725" y="190395"/>
                          <a:pt x="274902" y="-28283"/>
                          <a:pt x="321469" y="3070"/>
                        </a:cubicBezTo>
                        <a:cubicBezTo>
                          <a:pt x="368036" y="34423"/>
                          <a:pt x="445427" y="363961"/>
                          <a:pt x="496888" y="397563"/>
                        </a:cubicBezTo>
                        <a:cubicBezTo>
                          <a:pt x="548350" y="431165"/>
                          <a:pt x="589294" y="317923"/>
                          <a:pt x="630238" y="204682"/>
                        </a:cubicBezTo>
                      </a:path>
                    </a:pathLst>
                  </a:custGeom>
                  <a:noFill/>
                  <a:ln cap="rnd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CH"/>
                  </a:p>
                </p:txBody>
              </p:sp>
            </p:grpSp>
            <p:cxnSp>
              <p:nvCxnSpPr>
                <p:cNvPr id="18" name="Gerader Verbinder 17"/>
                <p:cNvCxnSpPr/>
                <p:nvPr/>
              </p:nvCxnSpPr>
              <p:spPr>
                <a:xfrm flipV="1">
                  <a:off x="2520000" y="3492000"/>
                  <a:ext cx="1588" cy="576000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Gerader Verbinder 18"/>
                <p:cNvCxnSpPr/>
                <p:nvPr/>
              </p:nvCxnSpPr>
              <p:spPr>
                <a:xfrm flipV="1">
                  <a:off x="3096000" y="3492000"/>
                  <a:ext cx="1588" cy="576000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aphicFrame>
          <p:nvGraphicFramePr>
            <p:cNvPr id="10" name="Diagramm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47055622"/>
                </p:ext>
              </p:extLst>
            </p:nvPr>
          </p:nvGraphicFramePr>
          <p:xfrm>
            <a:off x="3816000" y="2520000"/>
            <a:ext cx="2016000" cy="18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29" name="Textfeld 28"/>
          <p:cNvSpPr txBox="1"/>
          <p:nvPr/>
        </p:nvSpPr>
        <p:spPr>
          <a:xfrm>
            <a:off x="5220000" y="3538800"/>
            <a:ext cx="3427043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Pew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R. W. (1974). Levels of analysis in motor control.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Brain Research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(2–3), 393–400. https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doi.org/10.1016/0006-8993(74)90983-4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32" name="Rechteck 31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6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88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9: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Lernunterstützungen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9.2: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Implizites Lernen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Kasten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9.2: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Sequenzlernen beruht auf zwei getrennten Prozessen, nämlich auf aufmerksamkeitsabhängig-explizitem und aufmerksamkeitsunabhängig-implizitem Lernen (Curran &amp;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Keele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, 1993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257)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3006000"/>
            <a:ext cx="3600000" cy="125514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Kasten 9.2 / Monitor: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fantareis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en/screen-monitor-tv-internet-1065137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Kasten 9.2 / Note: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Clker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-Free-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-Images (pixabay.com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en/note-music-quaver-musical-notes-25704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Kasten 9.2 / Hände: Darryl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Leja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(commons.wikimedia.org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/File:Hand_external_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,_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dorsum.svg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CC BY, derivative)</a:t>
            </a:r>
          </a:p>
          <a:p>
            <a:pPr>
              <a:lnSpc>
                <a:spcPct val="110000"/>
              </a:lnSpc>
            </a:pP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Kasten 9.2 / Manschette: j4p4n (publicdomainvectors.org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en/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free-clipart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-clip-art-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CH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pointy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-finger/26259.html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CC0)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540000" y="360000"/>
            <a:ext cx="4032000" cy="1800000"/>
            <a:chOff x="0" y="0"/>
            <a:chExt cx="4032000" cy="1800000"/>
          </a:xfrm>
        </p:grpSpPr>
        <p:graphicFrame>
          <p:nvGraphicFramePr>
            <p:cNvPr id="9" name="Diagramm 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19546115"/>
                </p:ext>
              </p:extLst>
            </p:nvPr>
          </p:nvGraphicFramePr>
          <p:xfrm>
            <a:off x="1368000" y="0"/>
            <a:ext cx="2664000" cy="18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" name="Rechteck 9"/>
            <p:cNvSpPr/>
            <p:nvPr/>
          </p:nvSpPr>
          <p:spPr>
            <a:xfrm>
              <a:off x="0" y="0"/>
              <a:ext cx="4032000" cy="18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0" y="0"/>
              <a:ext cx="4032000" cy="180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1044000" y="396000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108000" y="36000"/>
              <a:ext cx="1224000" cy="1637600"/>
              <a:chOff x="2952000" y="1548000"/>
              <a:chExt cx="1224000" cy="1558765"/>
            </a:xfrm>
          </p:grpSpPr>
          <p:grpSp>
            <p:nvGrpSpPr>
              <p:cNvPr id="19" name="Gruppieren 18"/>
              <p:cNvGrpSpPr/>
              <p:nvPr/>
            </p:nvGrpSpPr>
            <p:grpSpPr>
              <a:xfrm>
                <a:off x="2952000" y="1548000"/>
                <a:ext cx="1224000" cy="1558765"/>
                <a:chOff x="2916000" y="1440000"/>
                <a:chExt cx="1224000" cy="1558765"/>
              </a:xfrm>
            </p:grpSpPr>
            <p:grpSp>
              <p:nvGrpSpPr>
                <p:cNvPr id="23" name="Gruppieren 22"/>
                <p:cNvGrpSpPr/>
                <p:nvPr/>
              </p:nvGrpSpPr>
              <p:grpSpPr>
                <a:xfrm>
                  <a:off x="2916000" y="1440000"/>
                  <a:ext cx="1224000" cy="1558765"/>
                  <a:chOff x="3391737" y="1536091"/>
                  <a:chExt cx="1215188" cy="1558765"/>
                </a:xfrm>
              </p:grpSpPr>
              <p:pic>
                <p:nvPicPr>
                  <p:cNvPr id="30" name="Grafik 29"/>
                  <p:cNvPicPr>
                    <a:picLocks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20000" y="1536091"/>
                    <a:ext cx="1152000" cy="864000"/>
                  </a:xfrm>
                  <a:prstGeom prst="rect">
                    <a:avLst/>
                  </a:prstGeom>
                </p:spPr>
              </p:pic>
              <p:grpSp>
                <p:nvGrpSpPr>
                  <p:cNvPr id="31" name="Gruppieren 30"/>
                  <p:cNvGrpSpPr>
                    <a:grpSpLocks noChangeAspect="1"/>
                  </p:cNvGrpSpPr>
                  <p:nvPr/>
                </p:nvGrpSpPr>
                <p:grpSpPr>
                  <a:xfrm>
                    <a:off x="3391737" y="2282514"/>
                    <a:ext cx="1215188" cy="495918"/>
                    <a:chOff x="2952000" y="2247933"/>
                    <a:chExt cx="2089588" cy="852761"/>
                  </a:xfrm>
                </p:grpSpPr>
                <p:grpSp>
                  <p:nvGrpSpPr>
                    <p:cNvPr id="33" name="Gruppieren 32"/>
                    <p:cNvGrpSpPr/>
                    <p:nvPr/>
                  </p:nvGrpSpPr>
                  <p:grpSpPr>
                    <a:xfrm>
                      <a:off x="2952000" y="2592000"/>
                      <a:ext cx="505588" cy="508694"/>
                      <a:chOff x="1800000" y="3672000"/>
                      <a:chExt cx="505588" cy="508694"/>
                    </a:xfrm>
                  </p:grpSpPr>
                  <p:pic>
                    <p:nvPicPr>
                      <p:cNvPr id="42" name="Picture 4" descr="Note, Music, Quaver, Musical, Notes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40" y="3710527"/>
                        <a:ext cx="335647" cy="4701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grpSp>
                    <p:nvGrpSpPr>
                      <p:cNvPr id="43" name="Gruppieren 42"/>
                      <p:cNvGrpSpPr/>
                      <p:nvPr/>
                    </p:nvGrpSpPr>
                    <p:grpSpPr>
                      <a:xfrm>
                        <a:off x="1800000" y="3672000"/>
                        <a:ext cx="505588" cy="505587"/>
                        <a:chOff x="1800000" y="3672000"/>
                        <a:chExt cx="505588" cy="505587"/>
                      </a:xfrm>
                    </p:grpSpPr>
                    <p:cxnSp>
                      <p:nvCxnSpPr>
                        <p:cNvPr id="44" name="Gerader Verbinder 43"/>
                        <p:cNvCxnSpPr/>
                        <p:nvPr/>
                      </p:nvCxnSpPr>
                      <p:spPr>
                        <a:xfrm>
                          <a:off x="1800000" y="3672000"/>
                          <a:ext cx="504000" cy="1587"/>
                        </a:xfrm>
                        <a:prstGeom prst="line">
                          <a:avLst/>
                        </a:prstGeom>
                        <a:ln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5" name="Gerader Verbinder 44"/>
                        <p:cNvCxnSpPr/>
                        <p:nvPr/>
                      </p:nvCxnSpPr>
                      <p:spPr>
                        <a:xfrm>
                          <a:off x="1800000" y="3798000"/>
                          <a:ext cx="504000" cy="1587"/>
                        </a:xfrm>
                        <a:prstGeom prst="line">
                          <a:avLst/>
                        </a:prstGeom>
                        <a:ln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6" name="Gerader Verbinder 45"/>
                        <p:cNvCxnSpPr/>
                        <p:nvPr/>
                      </p:nvCxnSpPr>
                      <p:spPr>
                        <a:xfrm>
                          <a:off x="1800000" y="3924000"/>
                          <a:ext cx="504000" cy="1587"/>
                        </a:xfrm>
                        <a:prstGeom prst="line">
                          <a:avLst/>
                        </a:prstGeom>
                        <a:ln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7" name="Gerader Verbinder 46"/>
                        <p:cNvCxnSpPr/>
                        <p:nvPr/>
                      </p:nvCxnSpPr>
                      <p:spPr>
                        <a:xfrm>
                          <a:off x="1800000" y="4050000"/>
                          <a:ext cx="504000" cy="1587"/>
                        </a:xfrm>
                        <a:prstGeom prst="line">
                          <a:avLst/>
                        </a:prstGeom>
                        <a:ln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8" name="Gerader Verbinder 47"/>
                        <p:cNvCxnSpPr/>
                        <p:nvPr/>
                      </p:nvCxnSpPr>
                      <p:spPr>
                        <a:xfrm>
                          <a:off x="1801588" y="4176000"/>
                          <a:ext cx="504000" cy="1587"/>
                        </a:xfrm>
                        <a:prstGeom prst="line">
                          <a:avLst/>
                        </a:prstGeom>
                        <a:ln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34" name="Gruppieren 33"/>
                    <p:cNvGrpSpPr/>
                    <p:nvPr/>
                  </p:nvGrpSpPr>
                  <p:grpSpPr>
                    <a:xfrm>
                      <a:off x="4536000" y="2247933"/>
                      <a:ext cx="505588" cy="849654"/>
                      <a:chOff x="1800000" y="3327933"/>
                      <a:chExt cx="505588" cy="849654"/>
                    </a:xfrm>
                  </p:grpSpPr>
                  <p:pic>
                    <p:nvPicPr>
                      <p:cNvPr id="35" name="Picture 4" descr="Note, Music, Quaver, Musical, Notes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5940" y="3327933"/>
                        <a:ext cx="335647" cy="4701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grpSp>
                    <p:nvGrpSpPr>
                      <p:cNvPr id="36" name="Gruppieren 35"/>
                      <p:cNvGrpSpPr/>
                      <p:nvPr/>
                    </p:nvGrpSpPr>
                    <p:grpSpPr>
                      <a:xfrm>
                        <a:off x="1800000" y="3672000"/>
                        <a:ext cx="505588" cy="505587"/>
                        <a:chOff x="1800000" y="3672000"/>
                        <a:chExt cx="505588" cy="505587"/>
                      </a:xfrm>
                    </p:grpSpPr>
                    <p:cxnSp>
                      <p:nvCxnSpPr>
                        <p:cNvPr id="37" name="Gerader Verbinder 36"/>
                        <p:cNvCxnSpPr/>
                        <p:nvPr/>
                      </p:nvCxnSpPr>
                      <p:spPr>
                        <a:xfrm>
                          <a:off x="1800000" y="3672000"/>
                          <a:ext cx="504000" cy="1587"/>
                        </a:xfrm>
                        <a:prstGeom prst="line">
                          <a:avLst/>
                        </a:prstGeom>
                        <a:ln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8" name="Gerader Verbinder 37"/>
                        <p:cNvCxnSpPr/>
                        <p:nvPr/>
                      </p:nvCxnSpPr>
                      <p:spPr>
                        <a:xfrm>
                          <a:off x="1800000" y="3798000"/>
                          <a:ext cx="504000" cy="1587"/>
                        </a:xfrm>
                        <a:prstGeom prst="line">
                          <a:avLst/>
                        </a:prstGeom>
                        <a:ln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" name="Gerader Verbinder 38"/>
                        <p:cNvCxnSpPr/>
                        <p:nvPr/>
                      </p:nvCxnSpPr>
                      <p:spPr>
                        <a:xfrm>
                          <a:off x="1800000" y="3924000"/>
                          <a:ext cx="504000" cy="1587"/>
                        </a:xfrm>
                        <a:prstGeom prst="line">
                          <a:avLst/>
                        </a:prstGeom>
                        <a:ln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0" name="Gerader Verbinder 39"/>
                        <p:cNvCxnSpPr/>
                        <p:nvPr/>
                      </p:nvCxnSpPr>
                      <p:spPr>
                        <a:xfrm>
                          <a:off x="1800000" y="4050000"/>
                          <a:ext cx="504000" cy="1587"/>
                        </a:xfrm>
                        <a:prstGeom prst="line">
                          <a:avLst/>
                        </a:prstGeom>
                        <a:ln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41" name="Gerader Verbinder 40"/>
                        <p:cNvCxnSpPr/>
                        <p:nvPr/>
                      </p:nvCxnSpPr>
                      <p:spPr>
                        <a:xfrm>
                          <a:off x="1801588" y="4176000"/>
                          <a:ext cx="504000" cy="1587"/>
                        </a:xfrm>
                        <a:prstGeom prst="line">
                          <a:avLst/>
                        </a:prstGeom>
                        <a:ln cap="rnd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pic>
                <p:nvPicPr>
                  <p:cNvPr id="32" name="Grafik 31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68726" y="2428618"/>
                    <a:ext cx="458819" cy="66623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4" name="Gruppieren 23"/>
                <p:cNvGrpSpPr/>
                <p:nvPr/>
              </p:nvGrpSpPr>
              <p:grpSpPr>
                <a:xfrm>
                  <a:off x="3194472" y="1944000"/>
                  <a:ext cx="648000" cy="1588"/>
                  <a:chOff x="3060000" y="1944000"/>
                  <a:chExt cx="648000" cy="1588"/>
                </a:xfrm>
              </p:grpSpPr>
              <p:cxnSp>
                <p:nvCxnSpPr>
                  <p:cNvPr id="26" name="Gerader Verbinder 25"/>
                  <p:cNvCxnSpPr/>
                  <p:nvPr/>
                </p:nvCxnSpPr>
                <p:spPr>
                  <a:xfrm>
                    <a:off x="3060000" y="1944000"/>
                    <a:ext cx="108000" cy="0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Gerader Verbinder 26"/>
                  <p:cNvCxnSpPr/>
                  <p:nvPr/>
                </p:nvCxnSpPr>
                <p:spPr>
                  <a:xfrm>
                    <a:off x="3240000" y="1945587"/>
                    <a:ext cx="108000" cy="0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Gerader Verbinder 27"/>
                  <p:cNvCxnSpPr/>
                  <p:nvPr/>
                </p:nvCxnSpPr>
                <p:spPr>
                  <a:xfrm>
                    <a:off x="3420000" y="1945587"/>
                    <a:ext cx="108000" cy="0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Gerader Verbinder 28"/>
                  <p:cNvCxnSpPr/>
                  <p:nvPr/>
                </p:nvCxnSpPr>
                <p:spPr>
                  <a:xfrm>
                    <a:off x="3600000" y="1945588"/>
                    <a:ext cx="108000" cy="0"/>
                  </a:xfrm>
                  <a:prstGeom prst="line">
                    <a:avLst/>
                  </a:prstGeom>
                  <a:ln w="25400" cap="rnd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" name="Textfeld 24"/>
                <p:cNvSpPr txBox="1"/>
                <p:nvPr/>
              </p:nvSpPr>
              <p:spPr>
                <a:xfrm>
                  <a:off x="3633788" y="1641476"/>
                  <a:ext cx="3113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b="1" dirty="0" smtClean="0">
                      <a:solidFill>
                        <a:schemeClr val="bg1"/>
                      </a:solidFill>
                      <a:sym typeface="Symbol" panose="05050102010706020507" pitchFamily="18" charset="2"/>
                    </a:rPr>
                    <a:t></a:t>
                  </a:r>
                  <a:endParaRPr lang="de-CH" b="1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20" name="Gerader Verbinder 19"/>
              <p:cNvCxnSpPr/>
              <p:nvPr/>
            </p:nvCxnSpPr>
            <p:spPr>
              <a:xfrm flipH="1">
                <a:off x="3740150" y="2091812"/>
                <a:ext cx="85291" cy="433901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Wolkenförmige Legende 20"/>
              <p:cNvSpPr/>
              <p:nvPr/>
            </p:nvSpPr>
            <p:spPr>
              <a:xfrm rot="15872665" flipV="1">
                <a:off x="3866400" y="2808000"/>
                <a:ext cx="287697" cy="292061"/>
              </a:xfrm>
              <a:prstGeom prst="cloudCallou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 dirty="0"/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3848893" y="2835275"/>
                <a:ext cx="325730" cy="234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000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de-CH" sz="1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de-CH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feld 17"/>
            <p:cNvSpPr txBox="1"/>
            <p:nvPr/>
          </p:nvSpPr>
          <p:spPr>
            <a:xfrm>
              <a:off x="2035546" y="1330187"/>
              <a:ext cx="18017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de-CH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Zufall       Struktur      Zufall       Struktur</a:t>
              </a:r>
            </a:p>
            <a:p>
              <a:pPr algn="ctr"/>
              <a:r>
                <a:rPr lang="de-CH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ohne Tonzählen        mit Tonzählen</a:t>
              </a:r>
            </a:p>
            <a:p>
              <a:pPr algn="ctr"/>
              <a:r>
                <a:rPr lang="de-CH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Testsequenz</a:t>
              </a:r>
              <a:endParaRPr lang="de-CH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Textfeld 48"/>
          <p:cNvSpPr txBox="1"/>
          <p:nvPr/>
        </p:nvSpPr>
        <p:spPr>
          <a:xfrm>
            <a:off x="5220000" y="43380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Curran, T. &amp;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Keele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S. W. (1993). Attentional and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nonattentional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forms of sequence learning.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Journal of Experimental Psychology: Learning, Memory, and Cognition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(1),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189–202. https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doi.org/10.1037/0278-7393.19.1.189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fik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51" name="Gruppieren 50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52" name="Rechteck 51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3" name="Rechteck 52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Grafik 53"/>
            <p:cNvPicPr>
              <a:picLocks noChangeAspect="1"/>
            </p:cNvPicPr>
            <p:nvPr/>
          </p:nvPicPr>
          <p:blipFill rotWithShape="1">
            <a:blip r:embed="rId7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60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9: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Lernunterstützungen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9.2: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Implizites Lernen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9.8: Zielreihenfolge beim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fehlerfreien/impliziten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(links) und fehlerbehafteten/expliziten (rechts) Lernen des Golf-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Putts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(nach Maxwell et al., 2001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260)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Abb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. 9.8 / Golfspieler: André Klostermann, Viviana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Rogai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&amp; Lucas Schlegel (Universität Bern)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220000" y="33696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Maxwell, J. P., Masters, R. S. W., Kerr, E. &amp;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Weedon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E. (2001). The implicit benefit of learning without errors.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The Quarterly Journal of Experimental Psychology: Section 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(4), 1049–1068. 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doi.org/10.1080/027249801430 00073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uppieren 35"/>
          <p:cNvGrpSpPr/>
          <p:nvPr/>
        </p:nvGrpSpPr>
        <p:grpSpPr>
          <a:xfrm>
            <a:off x="540000" y="359595"/>
            <a:ext cx="4320000" cy="1800000"/>
            <a:chOff x="0" y="0"/>
            <a:chExt cx="4320000" cy="1800000"/>
          </a:xfrm>
        </p:grpSpPr>
        <p:grpSp>
          <p:nvGrpSpPr>
            <p:cNvPr id="37" name="Gruppieren 36"/>
            <p:cNvGrpSpPr/>
            <p:nvPr/>
          </p:nvGrpSpPr>
          <p:grpSpPr>
            <a:xfrm>
              <a:off x="0" y="0"/>
              <a:ext cx="2160000" cy="1800000"/>
              <a:chOff x="0" y="0"/>
              <a:chExt cx="2124000" cy="1800000"/>
            </a:xfrm>
          </p:grpSpPr>
          <p:grpSp>
            <p:nvGrpSpPr>
              <p:cNvPr id="51" name="Gruppieren 50"/>
              <p:cNvGrpSpPr/>
              <p:nvPr/>
            </p:nvGrpSpPr>
            <p:grpSpPr>
              <a:xfrm>
                <a:off x="0" y="0"/>
                <a:ext cx="2124000" cy="1800000"/>
                <a:chOff x="2160000" y="2880000"/>
                <a:chExt cx="2124000" cy="1800000"/>
              </a:xfrm>
            </p:grpSpPr>
            <p:pic>
              <p:nvPicPr>
                <p:cNvPr id="53" name="Grafik 52"/>
                <p:cNvPicPr>
                  <a:picLocks/>
                </p:cNvPicPr>
                <p:nvPr/>
              </p:nvPicPr>
              <p:blipFill rotWithShape="1">
                <a:blip r:embed="rId2" cstate="email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302" t="12463" r="21721" b="3539"/>
                <a:stretch/>
              </p:blipFill>
              <p:spPr>
                <a:xfrm>
                  <a:off x="2160000" y="2880000"/>
                  <a:ext cx="2124000" cy="1800000"/>
                </a:xfrm>
                <a:prstGeom prst="rect">
                  <a:avLst/>
                </a:prstGeom>
              </p:spPr>
            </p:pic>
            <p:sp>
              <p:nvSpPr>
                <p:cNvPr id="54" name="Ellipse 53"/>
                <p:cNvSpPr/>
                <p:nvPr/>
              </p:nvSpPr>
              <p:spPr>
                <a:xfrm>
                  <a:off x="2602800" y="42948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55" name="Ellipse 54"/>
                <p:cNvSpPr/>
                <p:nvPr/>
              </p:nvSpPr>
              <p:spPr>
                <a:xfrm>
                  <a:off x="2998800" y="42876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56" name="Ellipse 55"/>
                <p:cNvSpPr/>
                <p:nvPr/>
              </p:nvSpPr>
              <p:spPr>
                <a:xfrm>
                  <a:off x="3196800" y="42840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57" name="Ellipse 56"/>
                <p:cNvSpPr/>
                <p:nvPr/>
              </p:nvSpPr>
              <p:spPr>
                <a:xfrm>
                  <a:off x="3394800" y="42804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58" name="Ellipse 57"/>
                <p:cNvSpPr/>
                <p:nvPr/>
              </p:nvSpPr>
              <p:spPr>
                <a:xfrm>
                  <a:off x="3592800" y="42768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59" name="Ellipse 58"/>
                <p:cNvSpPr/>
                <p:nvPr/>
              </p:nvSpPr>
              <p:spPr>
                <a:xfrm>
                  <a:off x="3790800" y="42732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60" name="Ellipse 59"/>
                <p:cNvSpPr/>
                <p:nvPr/>
              </p:nvSpPr>
              <p:spPr>
                <a:xfrm>
                  <a:off x="3988800" y="42696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61" name="Ellipse 60"/>
                <p:cNvSpPr/>
                <p:nvPr/>
              </p:nvSpPr>
              <p:spPr>
                <a:xfrm>
                  <a:off x="2800800" y="42912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sp>
            <p:nvSpPr>
              <p:cNvPr id="52" name="Pfeil nach rechts 51"/>
              <p:cNvSpPr/>
              <p:nvPr/>
            </p:nvSpPr>
            <p:spPr>
              <a:xfrm>
                <a:off x="442800" y="1512000"/>
                <a:ext cx="1440000" cy="252000"/>
              </a:xfrm>
              <a:prstGeom prst="rightArrow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CH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de-CH" sz="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ehlerfrei/implizit</a:t>
                </a:r>
                <a:endParaRPr lang="de-CH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Gruppieren 37"/>
            <p:cNvGrpSpPr/>
            <p:nvPr/>
          </p:nvGrpSpPr>
          <p:grpSpPr>
            <a:xfrm>
              <a:off x="2160000" y="0"/>
              <a:ext cx="2160000" cy="1800000"/>
              <a:chOff x="2196000" y="0"/>
              <a:chExt cx="2124000" cy="1800000"/>
            </a:xfrm>
          </p:grpSpPr>
          <p:grpSp>
            <p:nvGrpSpPr>
              <p:cNvPr id="40" name="Gruppieren 39"/>
              <p:cNvGrpSpPr/>
              <p:nvPr/>
            </p:nvGrpSpPr>
            <p:grpSpPr>
              <a:xfrm>
                <a:off x="2196000" y="0"/>
                <a:ext cx="2124000" cy="1800000"/>
                <a:chOff x="2160000" y="2880000"/>
                <a:chExt cx="2124000" cy="1800000"/>
              </a:xfrm>
            </p:grpSpPr>
            <p:pic>
              <p:nvPicPr>
                <p:cNvPr id="42" name="Grafik 41"/>
                <p:cNvPicPr>
                  <a:picLocks/>
                </p:cNvPicPr>
                <p:nvPr/>
              </p:nvPicPr>
              <p:blipFill rotWithShape="1">
                <a:blip r:embed="rId2" cstate="email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302" t="12463" r="21721" b="3539"/>
                <a:stretch/>
              </p:blipFill>
              <p:spPr>
                <a:xfrm>
                  <a:off x="2160000" y="2880000"/>
                  <a:ext cx="2124000" cy="1800000"/>
                </a:xfrm>
                <a:prstGeom prst="rect">
                  <a:avLst/>
                </a:prstGeom>
              </p:spPr>
            </p:pic>
            <p:sp>
              <p:nvSpPr>
                <p:cNvPr id="43" name="Ellipse 42"/>
                <p:cNvSpPr/>
                <p:nvPr/>
              </p:nvSpPr>
              <p:spPr>
                <a:xfrm>
                  <a:off x="2602800" y="42948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44" name="Ellipse 43"/>
                <p:cNvSpPr/>
                <p:nvPr/>
              </p:nvSpPr>
              <p:spPr>
                <a:xfrm>
                  <a:off x="2998800" y="42876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3196800" y="42840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3394800" y="42804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3592800" y="42768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3790800" y="42732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49" name="Ellipse 48"/>
                <p:cNvSpPr/>
                <p:nvPr/>
              </p:nvSpPr>
              <p:spPr>
                <a:xfrm>
                  <a:off x="3988800" y="42696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50" name="Ellipse 49"/>
                <p:cNvSpPr/>
                <p:nvPr/>
              </p:nvSpPr>
              <p:spPr>
                <a:xfrm>
                  <a:off x="2800800" y="4291200"/>
                  <a:ext cx="61200" cy="4571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</p:grpSp>
          <p:sp>
            <p:nvSpPr>
              <p:cNvPr id="41" name="Pfeil nach links 40"/>
              <p:cNvSpPr/>
              <p:nvPr/>
            </p:nvSpPr>
            <p:spPr>
              <a:xfrm>
                <a:off x="2637425" y="1512613"/>
                <a:ext cx="1440000" cy="252000"/>
              </a:xfrm>
              <a:prstGeom prst="lef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CH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fehlerbehaftet/explizit</a:t>
                </a:r>
                <a:endParaRPr lang="de-CH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Rechteck 38"/>
            <p:cNvSpPr/>
            <p:nvPr/>
          </p:nvSpPr>
          <p:spPr>
            <a:xfrm>
              <a:off x="2142000" y="0"/>
              <a:ext cx="36000" cy="180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34" name="Gruppieren 33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62" name="Rechteck 61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63" name="Rechteck 62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Grafik 63"/>
            <p:cNvPicPr>
              <a:picLocks noChangeAspect="1"/>
            </p:cNvPicPr>
            <p:nvPr/>
          </p:nvPicPr>
          <p:blipFill rotWithShape="1">
            <a:blip r:embed="rId5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874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9: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ernunterstützungen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.1:</a:t>
            </a:r>
          </a:p>
          <a:p>
            <a:pPr>
              <a:lnSpc>
                <a:spcPct val="110000"/>
              </a:lnSpc>
            </a:pPr>
            <a:r>
              <a:rPr lang="de-CH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Bewegungsvorstellungen </a:t>
            </a:r>
            <a:r>
              <a:rPr lang="de-CH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vermitteln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713460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9.1: Bewegungsvorstellungen als isolierte Aktivierung des internalen Pseudo-Regelkreises aus der Theorie interner Modelle (modifiziert nach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Wolpert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Ghahramani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, 2000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239)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3006000"/>
            <a:ext cx="3600000" cy="307195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./.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5220000" y="34056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Wolpert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D. M. &amp;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Ghahramani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Z. (2000).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Computational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800" dirty="0" err="1">
                <a:latin typeface="Arial" panose="020B0604020202020204" pitchFamily="34" charset="0"/>
                <a:cs typeface="Arial" panose="020B0604020202020204" pitchFamily="34" charset="0"/>
              </a:rPr>
              <a:t>neuroscience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CH" sz="800" i="1" dirty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de-CH" sz="8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Neuroscience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800" i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1212–1217. https</a:t>
            </a:r>
            <a:r>
              <a:rPr lang="de-CH" sz="800" dirty="0">
                <a:latin typeface="Arial" panose="020B0604020202020204" pitchFamily="34" charset="0"/>
                <a:cs typeface="Arial" panose="020B0604020202020204" pitchFamily="34" charset="0"/>
              </a:rPr>
              <a:t>://doi.org/10.1038/81497</a:t>
            </a:r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540000" y="360000"/>
            <a:ext cx="4320000" cy="2808000"/>
            <a:chOff x="540000" y="360000"/>
            <a:chExt cx="4320000" cy="2808000"/>
          </a:xfrm>
        </p:grpSpPr>
        <p:grpSp>
          <p:nvGrpSpPr>
            <p:cNvPr id="66" name="Gruppieren 65"/>
            <p:cNvGrpSpPr>
              <a:grpSpLocks noChangeAspect="1"/>
            </p:cNvGrpSpPr>
            <p:nvPr/>
          </p:nvGrpSpPr>
          <p:grpSpPr>
            <a:xfrm>
              <a:off x="540000" y="360000"/>
              <a:ext cx="4320000" cy="2808000"/>
              <a:chOff x="1224000" y="1753458"/>
              <a:chExt cx="4536000" cy="2952000"/>
            </a:xfrm>
          </p:grpSpPr>
          <p:cxnSp>
            <p:nvCxnSpPr>
              <p:cNvPr id="67" name="Gerader Verbinder 66"/>
              <p:cNvCxnSpPr/>
              <p:nvPr/>
            </p:nvCxnSpPr>
            <p:spPr>
              <a:xfrm>
                <a:off x="1224000" y="3636000"/>
                <a:ext cx="4536000" cy="0"/>
              </a:xfrm>
              <a:prstGeom prst="line">
                <a:avLst/>
              </a:prstGeom>
              <a:ln w="6350" cap="rnd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feld 67"/>
              <p:cNvSpPr txBox="1"/>
              <p:nvPr/>
            </p:nvSpPr>
            <p:spPr>
              <a:xfrm>
                <a:off x="5178090" y="3403378"/>
                <a:ext cx="504000" cy="45804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de-DE" sz="1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de-DE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nternal</a:t>
                </a:r>
                <a:br>
                  <a:rPr lang="de-DE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sz="1000" i="1" dirty="0" err="1" smtClean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external</a:t>
                </a:r>
                <a:endParaRPr lang="de-CH" sz="1000" i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feld 68"/>
              <p:cNvSpPr txBox="1"/>
              <p:nvPr/>
            </p:nvSpPr>
            <p:spPr>
              <a:xfrm>
                <a:off x="3917300" y="3729600"/>
                <a:ext cx="330236" cy="323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endParaRPr lang="de-CH" sz="1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70" name="Gruppieren 69"/>
              <p:cNvGrpSpPr/>
              <p:nvPr/>
            </p:nvGrpSpPr>
            <p:grpSpPr>
              <a:xfrm>
                <a:off x="2880000" y="2616350"/>
                <a:ext cx="1080000" cy="498507"/>
                <a:chOff x="1542992" y="2371147"/>
                <a:chExt cx="1440000" cy="737231"/>
              </a:xfrm>
            </p:grpSpPr>
            <p:sp>
              <p:nvSpPr>
                <p:cNvPr id="113" name="Rechteck 112"/>
                <p:cNvSpPr/>
                <p:nvPr/>
              </p:nvSpPr>
              <p:spPr>
                <a:xfrm>
                  <a:off x="1542992" y="2388378"/>
                  <a:ext cx="1440000" cy="7200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36000" bIns="36000" rtlCol="0" anchor="ctr"/>
                <a:lstStyle/>
                <a:p>
                  <a:pPr algn="ctr"/>
                  <a:endParaRPr lang="de-CH" sz="1400"/>
                </a:p>
              </p:txBody>
            </p:sp>
            <p:sp>
              <p:nvSpPr>
                <p:cNvPr id="114" name="Textfeld 113"/>
                <p:cNvSpPr txBox="1"/>
                <p:nvPr/>
              </p:nvSpPr>
              <p:spPr>
                <a:xfrm>
                  <a:off x="1633034" y="2371147"/>
                  <a:ext cx="1296000" cy="733438"/>
                </a:xfrm>
                <a:prstGeom prst="rect">
                  <a:avLst/>
                </a:prstGeom>
                <a:noFill/>
              </p:spPr>
              <p:txBody>
                <a:bodyPr wrap="square" tIns="36000" bIns="36000" rtlCol="0">
                  <a:spAutoFit/>
                </a:bodyPr>
                <a:lstStyle/>
                <a:p>
                  <a:pPr algn="ctr"/>
                  <a:r>
                    <a:rPr lang="de-DE" sz="14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Kontroll-</a:t>
                  </a:r>
                  <a:br>
                    <a:rPr lang="de-DE" sz="14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de-DE" sz="14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lang="de-CH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Textfeld 70"/>
              <p:cNvSpPr txBox="1"/>
              <p:nvPr/>
            </p:nvSpPr>
            <p:spPr>
              <a:xfrm>
                <a:off x="1523305" y="4233600"/>
                <a:ext cx="390829" cy="323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de-DE" sz="1400" baseline="-25000" dirty="0" smtClean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de-CH" sz="1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feld 71"/>
              <p:cNvSpPr txBox="1"/>
              <p:nvPr/>
            </p:nvSpPr>
            <p:spPr>
              <a:xfrm>
                <a:off x="3909810" y="4233600"/>
                <a:ext cx="390829" cy="323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de-DE" sz="1400" baseline="-25000" dirty="0" smtClean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de-CH" sz="1400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73" name="Gerade Verbindung mit Pfeil 72"/>
              <p:cNvCxnSpPr/>
              <p:nvPr/>
            </p:nvCxnSpPr>
            <p:spPr>
              <a:xfrm>
                <a:off x="1368000" y="2880000"/>
                <a:ext cx="216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 Verbindung mit Pfeil 73"/>
              <p:cNvCxnSpPr/>
              <p:nvPr/>
            </p:nvCxnSpPr>
            <p:spPr>
              <a:xfrm flipH="1" flipV="1">
                <a:off x="1691999" y="2988000"/>
                <a:ext cx="0" cy="1296000"/>
              </a:xfrm>
              <a:prstGeom prst="straightConnector1">
                <a:avLst/>
              </a:prstGeom>
              <a:ln w="12700" cap="rnd">
                <a:solidFill>
                  <a:schemeClr val="bg1">
                    <a:lumMod val="75000"/>
                  </a:schemeClr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mit Pfeil 74"/>
              <p:cNvCxnSpPr/>
              <p:nvPr/>
            </p:nvCxnSpPr>
            <p:spPr>
              <a:xfrm flipH="1" flipV="1">
                <a:off x="1799999" y="4392000"/>
                <a:ext cx="2160001" cy="0"/>
              </a:xfrm>
              <a:prstGeom prst="straightConnector1">
                <a:avLst/>
              </a:prstGeom>
              <a:ln w="12700" cap="rnd">
                <a:solidFill>
                  <a:schemeClr val="bg1">
                    <a:lumMod val="75000"/>
                  </a:schemeClr>
                </a:solidFill>
                <a:prstDash val="dash"/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mit Pfeil 75"/>
              <p:cNvCxnSpPr/>
              <p:nvPr/>
            </p:nvCxnSpPr>
            <p:spPr>
              <a:xfrm rot="10800000">
                <a:off x="4176000" y="4392000"/>
                <a:ext cx="1080000" cy="0"/>
              </a:xfrm>
              <a:prstGeom prst="straightConnector1">
                <a:avLst/>
              </a:prstGeom>
              <a:ln w="12700" cap="rnd">
                <a:solidFill>
                  <a:schemeClr val="bg1">
                    <a:lumMod val="75000"/>
                  </a:schemeClr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Gruppieren 76"/>
              <p:cNvGrpSpPr/>
              <p:nvPr/>
            </p:nvGrpSpPr>
            <p:grpSpPr>
              <a:xfrm>
                <a:off x="4176000" y="2616349"/>
                <a:ext cx="1080000" cy="498504"/>
                <a:chOff x="1542992" y="2371150"/>
                <a:chExt cx="1440000" cy="737228"/>
              </a:xfrm>
            </p:grpSpPr>
            <p:sp>
              <p:nvSpPr>
                <p:cNvPr id="111" name="Rechteck 110"/>
                <p:cNvSpPr/>
                <p:nvPr/>
              </p:nvSpPr>
              <p:spPr>
                <a:xfrm>
                  <a:off x="1542992" y="2388378"/>
                  <a:ext cx="1440000" cy="7200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36000" bIns="36000" rtlCol="0" anchor="ctr"/>
                <a:lstStyle/>
                <a:p>
                  <a:pPr algn="ctr"/>
                  <a:endParaRPr lang="de-CH" sz="1400"/>
                </a:p>
              </p:txBody>
            </p:sp>
            <p:sp>
              <p:nvSpPr>
                <p:cNvPr id="112" name="Textfeld 111"/>
                <p:cNvSpPr txBox="1"/>
                <p:nvPr/>
              </p:nvSpPr>
              <p:spPr>
                <a:xfrm>
                  <a:off x="1542992" y="2371150"/>
                  <a:ext cx="1440000" cy="733437"/>
                </a:xfrm>
                <a:prstGeom prst="rect">
                  <a:avLst/>
                </a:prstGeom>
                <a:noFill/>
              </p:spPr>
              <p:txBody>
                <a:bodyPr wrap="square" tIns="36000" bIns="36000" rtlCol="0">
                  <a:spAutoFit/>
                </a:bodyPr>
                <a:lstStyle/>
                <a:p>
                  <a:pPr algn="ctr"/>
                  <a:r>
                    <a:rPr lang="de-DE" sz="14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Prädiktor-</a:t>
                  </a:r>
                  <a:br>
                    <a:rPr lang="de-DE" sz="14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de-DE" sz="1400" b="1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system</a:t>
                  </a:r>
                  <a:endParaRPr lang="de-CH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78" name="Gerade Verbindung mit Pfeil 77"/>
              <p:cNvCxnSpPr/>
              <p:nvPr/>
            </p:nvCxnSpPr>
            <p:spPr>
              <a:xfrm>
                <a:off x="3960000" y="2880000"/>
                <a:ext cx="216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9" name="Gruppieren 78"/>
              <p:cNvGrpSpPr/>
              <p:nvPr/>
            </p:nvGrpSpPr>
            <p:grpSpPr>
              <a:xfrm>
                <a:off x="5410413" y="2615980"/>
                <a:ext cx="298338" cy="417259"/>
                <a:chOff x="6340423" y="2391063"/>
                <a:chExt cx="478611" cy="417259"/>
              </a:xfrm>
            </p:grpSpPr>
            <p:sp>
              <p:nvSpPr>
                <p:cNvPr id="109" name="Textfeld 108"/>
                <p:cNvSpPr txBox="1"/>
                <p:nvPr/>
              </p:nvSpPr>
              <p:spPr>
                <a:xfrm>
                  <a:off x="6340423" y="2391063"/>
                  <a:ext cx="405289" cy="307777"/>
                </a:xfrm>
                <a:prstGeom prst="rect">
                  <a:avLst/>
                </a:prstGeom>
                <a:noFill/>
              </p:spPr>
              <p:txBody>
                <a:bodyPr wrap="none" rIns="0" rtlCol="0">
                  <a:spAutoFit/>
                </a:bodyPr>
                <a:lstStyle/>
                <a:p>
                  <a:r>
                    <a:rPr lang="de-DE" sz="1400" dirty="0" smtClean="0">
                      <a:latin typeface="Arial" panose="020B0604020202020204" pitchFamily="34" charset="0"/>
                      <a:cs typeface="Arial" panose="020B0604020202020204" pitchFamily="34" charset="0"/>
                      <a:sym typeface="Wingdings 3" panose="05040102010807070707" pitchFamily="18" charset="2"/>
                    </a:rPr>
                    <a:t></a:t>
                  </a:r>
                  <a:endParaRPr lang="de-CH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Textfeld 109"/>
                <p:cNvSpPr txBox="1"/>
                <p:nvPr/>
              </p:nvSpPr>
              <p:spPr>
                <a:xfrm>
                  <a:off x="6370026" y="2500545"/>
                  <a:ext cx="449008" cy="307777"/>
                </a:xfrm>
                <a:prstGeom prst="rect">
                  <a:avLst/>
                </a:prstGeom>
                <a:noFill/>
              </p:spPr>
              <p:txBody>
                <a:bodyPr wrap="none" rIns="0" rtlCol="0">
                  <a:spAutoFit/>
                </a:bodyPr>
                <a:lstStyle/>
                <a:p>
                  <a:r>
                    <a:rPr lang="de-DE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  <a:r>
                    <a:rPr lang="de-DE" sz="1400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de-CH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80" name="Gerade Verbindung mit Pfeil 79"/>
              <p:cNvCxnSpPr/>
              <p:nvPr/>
            </p:nvCxnSpPr>
            <p:spPr>
              <a:xfrm>
                <a:off x="5256000" y="2880000"/>
                <a:ext cx="216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Gerade Verbindung mit Pfeil 80"/>
              <p:cNvCxnSpPr/>
              <p:nvPr/>
            </p:nvCxnSpPr>
            <p:spPr>
              <a:xfrm>
                <a:off x="1368000" y="2052000"/>
                <a:ext cx="4212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Gerade Verbindung mit Pfeil 81"/>
              <p:cNvCxnSpPr/>
              <p:nvPr/>
            </p:nvCxnSpPr>
            <p:spPr>
              <a:xfrm flipH="1" flipV="1">
                <a:off x="1368000" y="2052000"/>
                <a:ext cx="0" cy="828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 Verbindung mit Pfeil 82"/>
              <p:cNvCxnSpPr/>
              <p:nvPr/>
            </p:nvCxnSpPr>
            <p:spPr>
              <a:xfrm>
                <a:off x="4716000" y="2340000"/>
                <a:ext cx="0" cy="288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Gerade Verbindung mit Pfeil 83"/>
              <p:cNvCxnSpPr/>
              <p:nvPr/>
            </p:nvCxnSpPr>
            <p:spPr>
              <a:xfrm flipH="1" flipV="1">
                <a:off x="2124000" y="2340000"/>
                <a:ext cx="0" cy="396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 Verbindung mit Pfeil 84"/>
              <p:cNvCxnSpPr/>
              <p:nvPr/>
            </p:nvCxnSpPr>
            <p:spPr>
              <a:xfrm>
                <a:off x="2124000" y="2340000"/>
                <a:ext cx="2592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 Verbindung mit Pfeil 85"/>
              <p:cNvCxnSpPr/>
              <p:nvPr/>
            </p:nvCxnSpPr>
            <p:spPr>
              <a:xfrm>
                <a:off x="5580000" y="2052000"/>
                <a:ext cx="0" cy="612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non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 Verbindung mit Pfeil 86"/>
              <p:cNvCxnSpPr/>
              <p:nvPr/>
            </p:nvCxnSpPr>
            <p:spPr>
              <a:xfrm>
                <a:off x="2664000" y="2880000"/>
                <a:ext cx="216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Ellipse 87"/>
              <p:cNvSpPr/>
              <p:nvPr/>
            </p:nvSpPr>
            <p:spPr>
              <a:xfrm>
                <a:off x="2448000" y="2772000"/>
                <a:ext cx="216000" cy="216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89" name="Gerade Verbindung mit Pfeil 88"/>
              <p:cNvCxnSpPr/>
              <p:nvPr/>
            </p:nvCxnSpPr>
            <p:spPr>
              <a:xfrm>
                <a:off x="2232000" y="2880000"/>
                <a:ext cx="216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mit Pfeil 89"/>
              <p:cNvCxnSpPr/>
              <p:nvPr/>
            </p:nvCxnSpPr>
            <p:spPr>
              <a:xfrm>
                <a:off x="3420000" y="2340000"/>
                <a:ext cx="0" cy="288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Ellipse 90"/>
              <p:cNvSpPr/>
              <p:nvPr/>
            </p:nvSpPr>
            <p:spPr>
              <a:xfrm>
                <a:off x="1584000" y="2772000"/>
                <a:ext cx="216000" cy="216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cxnSp>
            <p:nvCxnSpPr>
              <p:cNvPr id="92" name="Gerade Verbindung mit Pfeil 91"/>
              <p:cNvCxnSpPr/>
              <p:nvPr/>
            </p:nvCxnSpPr>
            <p:spPr>
              <a:xfrm>
                <a:off x="1800000" y="2880000"/>
                <a:ext cx="216000" cy="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feld 92"/>
              <p:cNvSpPr txBox="1"/>
              <p:nvPr/>
            </p:nvSpPr>
            <p:spPr>
              <a:xfrm>
                <a:off x="1548000" y="1828380"/>
                <a:ext cx="3852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(Zeitverzögerung)</a:t>
                </a:r>
                <a:endParaRPr lang="de-CH" sz="1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Textfeld 93"/>
              <p:cNvSpPr txBox="1"/>
              <p:nvPr/>
            </p:nvSpPr>
            <p:spPr>
              <a:xfrm>
                <a:off x="4284000" y="4176000"/>
                <a:ext cx="864000" cy="474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de-DE" sz="1000" i="1" dirty="0" smtClean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äußere</a:t>
                </a:r>
                <a:br>
                  <a:rPr lang="de-DE" sz="1000" i="1" dirty="0" smtClean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sz="1000" i="1" dirty="0" smtClean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Einflüsse </a:t>
                </a:r>
                <a:endParaRPr lang="de-CH" sz="1000" i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Rechteck 94"/>
              <p:cNvSpPr/>
              <p:nvPr/>
            </p:nvSpPr>
            <p:spPr>
              <a:xfrm>
                <a:off x="1368000" y="1836000"/>
                <a:ext cx="4320000" cy="2772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pSp>
            <p:nvGrpSpPr>
              <p:cNvPr id="96" name="Gruppieren 95"/>
              <p:cNvGrpSpPr/>
              <p:nvPr/>
            </p:nvGrpSpPr>
            <p:grpSpPr>
              <a:xfrm>
                <a:off x="1936434" y="2723094"/>
                <a:ext cx="394287" cy="323560"/>
                <a:chOff x="1936434" y="2723094"/>
                <a:chExt cx="394287" cy="323560"/>
              </a:xfrm>
            </p:grpSpPr>
            <p:sp>
              <p:nvSpPr>
                <p:cNvPr id="107" name="Textfeld 106"/>
                <p:cNvSpPr txBox="1"/>
                <p:nvPr/>
              </p:nvSpPr>
              <p:spPr>
                <a:xfrm>
                  <a:off x="1936434" y="2724896"/>
                  <a:ext cx="3722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  <a:r>
                    <a:rPr lang="de-DE" sz="1400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de-CH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Textfeld 107"/>
                <p:cNvSpPr txBox="1"/>
                <p:nvPr/>
              </p:nvSpPr>
              <p:spPr>
                <a:xfrm>
                  <a:off x="2089694" y="2723094"/>
                  <a:ext cx="241027" cy="3235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sz="14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</a:t>
                  </a:r>
                  <a:endParaRPr lang="de-CH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7" name="Gruppieren 96"/>
              <p:cNvGrpSpPr/>
              <p:nvPr/>
            </p:nvGrpSpPr>
            <p:grpSpPr>
              <a:xfrm>
                <a:off x="2409673" y="3229458"/>
                <a:ext cx="402735" cy="308490"/>
                <a:chOff x="2343241" y="3348000"/>
                <a:chExt cx="402735" cy="308490"/>
              </a:xfrm>
            </p:grpSpPr>
            <p:sp>
              <p:nvSpPr>
                <p:cNvPr id="105" name="Textfeld 104"/>
                <p:cNvSpPr txBox="1"/>
                <p:nvPr/>
              </p:nvSpPr>
              <p:spPr>
                <a:xfrm>
                  <a:off x="2343241" y="3348000"/>
                  <a:ext cx="3722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  <a:r>
                    <a:rPr lang="de-DE" sz="1400" baseline="-25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de-CH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Textfeld 105"/>
                <p:cNvSpPr txBox="1"/>
                <p:nvPr/>
              </p:nvSpPr>
              <p:spPr>
                <a:xfrm>
                  <a:off x="2490778" y="3348713"/>
                  <a:ext cx="2551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*</a:t>
                  </a:r>
                  <a:endParaRPr lang="de-CH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98" name="Gerade Verbindung mit Pfeil 97"/>
              <p:cNvCxnSpPr/>
              <p:nvPr/>
            </p:nvCxnSpPr>
            <p:spPr>
              <a:xfrm flipV="1">
                <a:off x="2557210" y="2988000"/>
                <a:ext cx="0" cy="286947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 Verbindung mit Pfeil 98"/>
              <p:cNvCxnSpPr/>
              <p:nvPr/>
            </p:nvCxnSpPr>
            <p:spPr>
              <a:xfrm flipH="1">
                <a:off x="4068000" y="2878784"/>
                <a:ext cx="0" cy="396000"/>
              </a:xfrm>
              <a:prstGeom prst="straightConnector1">
                <a:avLst/>
              </a:prstGeom>
              <a:ln w="12700" cap="rnd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mit Pfeil 99"/>
              <p:cNvCxnSpPr/>
              <p:nvPr/>
            </p:nvCxnSpPr>
            <p:spPr>
              <a:xfrm flipH="1">
                <a:off x="4068000" y="3492000"/>
                <a:ext cx="0" cy="288000"/>
              </a:xfrm>
              <a:prstGeom prst="straightConnector1">
                <a:avLst/>
              </a:prstGeom>
              <a:ln w="12700" cap="rnd">
                <a:solidFill>
                  <a:schemeClr val="bg1">
                    <a:lumMod val="75000"/>
                  </a:schemeClr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mit Pfeil 100"/>
              <p:cNvCxnSpPr/>
              <p:nvPr/>
            </p:nvCxnSpPr>
            <p:spPr>
              <a:xfrm flipH="1">
                <a:off x="4068000" y="3996000"/>
                <a:ext cx="0" cy="288000"/>
              </a:xfrm>
              <a:prstGeom prst="straightConnector1">
                <a:avLst/>
              </a:prstGeom>
              <a:ln w="12700" cap="rnd">
                <a:solidFill>
                  <a:schemeClr val="bg1">
                    <a:lumMod val="75000"/>
                  </a:schemeClr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feld 101"/>
              <p:cNvSpPr txBox="1"/>
              <p:nvPr/>
            </p:nvSpPr>
            <p:spPr>
              <a:xfrm>
                <a:off x="3917300" y="3230950"/>
                <a:ext cx="377364" cy="3235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de-CH" sz="1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</a:t>
                </a:r>
                <a:endParaRPr lang="de-CH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Textfeld 102"/>
              <p:cNvSpPr txBox="1"/>
              <p:nvPr/>
            </p:nvSpPr>
            <p:spPr>
              <a:xfrm rot="16200000">
                <a:off x="993124" y="3504895"/>
                <a:ext cx="1188000" cy="25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 i="1" dirty="0" smtClean="0">
                    <a:solidFill>
                      <a:schemeClr val="bg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Zeitverzögerung</a:t>
                </a:r>
                <a:endParaRPr lang="de-CH" sz="1000" i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Rechteck 103"/>
              <p:cNvSpPr>
                <a:spLocks noChangeAspect="1"/>
              </p:cNvSpPr>
              <p:nvPr/>
            </p:nvSpPr>
            <p:spPr>
              <a:xfrm>
                <a:off x="1224000" y="1753458"/>
                <a:ext cx="4536000" cy="2952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57" name="Rechteck 56"/>
            <p:cNvSpPr/>
            <p:nvPr/>
          </p:nvSpPr>
          <p:spPr>
            <a:xfrm>
              <a:off x="540000" y="360000"/>
              <a:ext cx="4320000" cy="2808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58" name="Gruppieren 57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59" name="Rechteck 58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60" name="Rechteck 59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Grafik 60"/>
            <p:cNvPicPr>
              <a:picLocks noChangeAspect="1"/>
            </p:cNvPicPr>
            <p:nvPr/>
          </p:nvPicPr>
          <p:blipFill rotWithShape="1">
            <a:blip r:embed="rId3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09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9: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ernunterstützungen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.1:</a:t>
            </a:r>
          </a:p>
          <a:p>
            <a:pPr>
              <a:lnSpc>
                <a:spcPct val="110000"/>
              </a:lnSpc>
            </a:pPr>
            <a:r>
              <a:rPr lang="de-CH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Bewegungsvorstellungen </a:t>
            </a:r>
            <a:r>
              <a:rPr lang="de-CH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vermitteln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9.2: Bildreihe für den Aufschlag von oben im Volleyball (Bildreihe aus Westdeutscher Volleyball-Verband, 2014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242)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Abb. 9.2 / Aufschlag-Bildreihe: aus Westdeutscher Volleyball-Verband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2014). </a:t>
            </a:r>
            <a:r>
              <a:rPr lang="de-DE" sz="800" i="1" dirty="0">
                <a:latin typeface="Arial" panose="020B0604020202020204" pitchFamily="34" charset="0"/>
                <a:cs typeface="Arial" panose="020B0604020202020204" pitchFamily="34" charset="0"/>
              </a:rPr>
              <a:t>Volleyball im Schulsport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 www.volleyball.nrw/schulsportportal/.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Abdruck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mit freundlicher Genehmigung des Verbands.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220000" y="35028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Westdeutscher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Volleyball-Verband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(2014). </a:t>
            </a:r>
            <a:r>
              <a:rPr lang="de-DE" sz="800" i="1" dirty="0">
                <a:latin typeface="Arial" panose="020B0604020202020204" pitchFamily="34" charset="0"/>
                <a:cs typeface="Arial" panose="020B0604020202020204" pitchFamily="34" charset="0"/>
              </a:rPr>
              <a:t>Volleyball im Schulsport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://www.volleyball.nrw/schulsportportal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522000" y="360000"/>
            <a:ext cx="4359119" cy="2016001"/>
            <a:chOff x="522000" y="360000"/>
            <a:chExt cx="4359119" cy="2016001"/>
          </a:xfrm>
        </p:grpSpPr>
        <p:grpSp>
          <p:nvGrpSpPr>
            <p:cNvPr id="20" name="Gruppieren 19"/>
            <p:cNvGrpSpPr/>
            <p:nvPr/>
          </p:nvGrpSpPr>
          <p:grpSpPr>
            <a:xfrm>
              <a:off x="522000" y="360000"/>
              <a:ext cx="4359119" cy="2016001"/>
              <a:chOff x="-39119" y="-1"/>
              <a:chExt cx="4359119" cy="2016001"/>
            </a:xfrm>
          </p:grpSpPr>
          <p:sp>
            <p:nvSpPr>
              <p:cNvPr id="21" name="Rechteck 20"/>
              <p:cNvSpPr/>
              <p:nvPr/>
            </p:nvSpPr>
            <p:spPr>
              <a:xfrm>
                <a:off x="0" y="0"/>
                <a:ext cx="4320000" cy="201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pSp>
            <p:nvGrpSpPr>
              <p:cNvPr id="22" name="Gruppieren 21"/>
              <p:cNvGrpSpPr/>
              <p:nvPr/>
            </p:nvGrpSpPr>
            <p:grpSpPr>
              <a:xfrm>
                <a:off x="-39119" y="-1"/>
                <a:ext cx="4338000" cy="2013148"/>
                <a:chOff x="-39119" y="-1"/>
                <a:chExt cx="4338000" cy="2013148"/>
              </a:xfrm>
            </p:grpSpPr>
            <p:pic>
              <p:nvPicPr>
                <p:cNvPr id="38" name="Grafik 37"/>
                <p:cNvPicPr>
                  <a:picLocks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9119" y="-1"/>
                  <a:ext cx="4338000" cy="1682552"/>
                </a:xfrm>
                <a:prstGeom prst="rect">
                  <a:avLst/>
                </a:prstGeom>
              </p:spPr>
            </p:pic>
            <p:sp>
              <p:nvSpPr>
                <p:cNvPr id="39" name="Rechteck 38"/>
                <p:cNvSpPr/>
                <p:nvPr/>
              </p:nvSpPr>
              <p:spPr>
                <a:xfrm>
                  <a:off x="-39119" y="-1"/>
                  <a:ext cx="1126800" cy="144338"/>
                </a:xfrm>
                <a:prstGeom prst="rect">
                  <a:avLst/>
                </a:prstGeom>
                <a:solidFill>
                  <a:srgbClr val="005C9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grpSp>
              <p:nvGrpSpPr>
                <p:cNvPr id="40" name="Gruppieren 39"/>
                <p:cNvGrpSpPr/>
                <p:nvPr/>
              </p:nvGrpSpPr>
              <p:grpSpPr>
                <a:xfrm>
                  <a:off x="87956" y="1736148"/>
                  <a:ext cx="4127981" cy="276999"/>
                  <a:chOff x="1888604" y="3482572"/>
                  <a:chExt cx="4151662" cy="274193"/>
                </a:xfrm>
              </p:grpSpPr>
              <p:sp>
                <p:nvSpPr>
                  <p:cNvPr id="41" name="Textfeld 40"/>
                  <p:cNvSpPr txBox="1"/>
                  <p:nvPr/>
                </p:nvSpPr>
                <p:spPr>
                  <a:xfrm>
                    <a:off x="1888604" y="3482572"/>
                    <a:ext cx="542791" cy="274193"/>
                  </a:xfrm>
                  <a:prstGeom prst="rect">
                    <a:avLst/>
                  </a:prstGeom>
                  <a:noFill/>
                </p:spPr>
                <p:txBody>
                  <a:bodyPr wrap="none" lIns="36000" tIns="0" rIns="0" bIns="0" rtlCol="0">
                    <a:spAutoFit/>
                  </a:bodyPr>
                  <a:lstStyle/>
                  <a:p>
                    <a:pPr algn="ctr"/>
                    <a:endParaRPr lang="de-CH" sz="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Konzentrieren!</a:t>
                    </a:r>
                  </a:p>
                  <a:p>
                    <a:pPr algn="ctr"/>
                    <a:endParaRPr lang="de-CH" sz="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Textfeld 41"/>
                  <p:cNvSpPr txBox="1"/>
                  <p:nvPr/>
                </p:nvSpPr>
                <p:spPr>
                  <a:xfrm>
                    <a:off x="2532830" y="3482572"/>
                    <a:ext cx="694338" cy="274193"/>
                  </a:xfrm>
                  <a:prstGeom prst="rect">
                    <a:avLst/>
                  </a:prstGeom>
                  <a:noFill/>
                </p:spPr>
                <p:txBody>
                  <a:bodyPr wrap="none" lIns="36000" tIns="0" rIns="0" bIns="0" rtlCol="0">
                    <a:spAutoFit/>
                  </a:bodyPr>
                  <a:lstStyle/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Anwerfen (über die</a:t>
                    </a:r>
                  </a:p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Schlagschulter)!</a:t>
                    </a:r>
                  </a:p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Linker Fuß vorne! </a:t>
                    </a:r>
                  </a:p>
                </p:txBody>
              </p:sp>
              <p:sp>
                <p:nvSpPr>
                  <p:cNvPr id="43" name="Textfeld 42"/>
                  <p:cNvSpPr txBox="1"/>
                  <p:nvPr/>
                </p:nvSpPr>
                <p:spPr>
                  <a:xfrm>
                    <a:off x="3326189" y="3482572"/>
                    <a:ext cx="547628" cy="274193"/>
                  </a:xfrm>
                  <a:prstGeom prst="rect">
                    <a:avLst/>
                  </a:prstGeom>
                  <a:noFill/>
                </p:spPr>
                <p:txBody>
                  <a:bodyPr wrap="none" lIns="36000" tIns="0" rIns="0" bIns="0" rtlCol="0">
                    <a:spAutoFit/>
                  </a:bodyPr>
                  <a:lstStyle/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Ausholen!</a:t>
                    </a:r>
                  </a:p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Schlagschulter</a:t>
                    </a:r>
                  </a:p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zurück!</a:t>
                    </a:r>
                  </a:p>
                </p:txBody>
              </p:sp>
              <p:sp>
                <p:nvSpPr>
                  <p:cNvPr id="44" name="Textfeld 43"/>
                  <p:cNvSpPr txBox="1"/>
                  <p:nvPr/>
                </p:nvSpPr>
                <p:spPr>
                  <a:xfrm>
                    <a:off x="4017167" y="3482572"/>
                    <a:ext cx="605667" cy="274193"/>
                  </a:xfrm>
                  <a:prstGeom prst="rect">
                    <a:avLst/>
                  </a:prstGeom>
                  <a:noFill/>
                </p:spPr>
                <p:txBody>
                  <a:bodyPr wrap="none" lIns="36000" tIns="0" rIns="0" bIns="0" rtlCol="0">
                    <a:spAutoFit/>
                  </a:bodyPr>
                  <a:lstStyle/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Schneller</a:t>
                    </a:r>
                  </a:p>
                  <a:p>
                    <a:pPr algn="ctr"/>
                    <a:r>
                      <a:rPr lang="de-CH" sz="6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Armzug</a:t>
                    </a:r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</a:t>
                    </a:r>
                  </a:p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Hüfte nach vorn!</a:t>
                    </a:r>
                  </a:p>
                </p:txBody>
              </p:sp>
              <p:sp>
                <p:nvSpPr>
                  <p:cNvPr id="45" name="Textfeld 44"/>
                  <p:cNvSpPr txBox="1"/>
                  <p:nvPr/>
                </p:nvSpPr>
                <p:spPr>
                  <a:xfrm>
                    <a:off x="4712983" y="3482572"/>
                    <a:ext cx="654033" cy="274193"/>
                  </a:xfrm>
                  <a:prstGeom prst="rect">
                    <a:avLst/>
                  </a:prstGeom>
                  <a:noFill/>
                </p:spPr>
                <p:txBody>
                  <a:bodyPr wrap="none" lIns="36000" tIns="0" rIns="0" bIns="0" rtlCol="0">
                    <a:spAutoFit/>
                  </a:bodyPr>
                  <a:lstStyle/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Treffpunkt:</a:t>
                    </a:r>
                  </a:p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langer Arm;</a:t>
                    </a:r>
                  </a:p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über der Schulter!</a:t>
                    </a:r>
                  </a:p>
                </p:txBody>
              </p:sp>
              <p:sp>
                <p:nvSpPr>
                  <p:cNvPr id="46" name="Textfeld 45"/>
                  <p:cNvSpPr txBox="1"/>
                  <p:nvPr/>
                </p:nvSpPr>
                <p:spPr>
                  <a:xfrm>
                    <a:off x="5479741" y="3482572"/>
                    <a:ext cx="560525" cy="274193"/>
                  </a:xfrm>
                  <a:prstGeom prst="rect">
                    <a:avLst/>
                  </a:prstGeom>
                  <a:noFill/>
                </p:spPr>
                <p:txBody>
                  <a:bodyPr wrap="none" lIns="36000" tIns="0" rIns="0" bIns="0" rtlCol="0">
                    <a:spAutoFit/>
                  </a:bodyPr>
                  <a:lstStyle/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Ausschwingen!</a:t>
                    </a:r>
                  </a:p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Sofort</a:t>
                    </a:r>
                  </a:p>
                  <a:p>
                    <a:pPr algn="ctr"/>
                    <a:r>
                      <a:rPr lang="de-CH" sz="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spielbereit!</a:t>
                    </a:r>
                  </a:p>
                </p:txBody>
              </p:sp>
            </p:grpSp>
          </p:grpSp>
          <p:sp>
            <p:nvSpPr>
              <p:cNvPr id="23" name="Textfeld 22"/>
              <p:cNvSpPr txBox="1"/>
              <p:nvPr/>
            </p:nvSpPr>
            <p:spPr>
              <a:xfrm>
                <a:off x="-39119" y="0"/>
                <a:ext cx="1093569" cy="169277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ctr"/>
                <a:r>
                  <a:rPr lang="de-CH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Aufschlag von oben</a:t>
                </a:r>
              </a:p>
            </p:txBody>
          </p:sp>
        </p:grpSp>
        <p:sp>
          <p:nvSpPr>
            <p:cNvPr id="26" name="Rechteck 25"/>
            <p:cNvSpPr/>
            <p:nvPr/>
          </p:nvSpPr>
          <p:spPr>
            <a:xfrm>
              <a:off x="540000" y="360000"/>
              <a:ext cx="4320000" cy="2016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7" name="Gruppieren 26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28" name="Rechteck 27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Grafik 29"/>
            <p:cNvPicPr>
              <a:picLocks noChangeAspect="1"/>
            </p:cNvPicPr>
            <p:nvPr/>
          </p:nvPicPr>
          <p:blipFill rotWithShape="1">
            <a:blip r:embed="rId4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24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9: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ernunterstützungen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.1:</a:t>
            </a:r>
          </a:p>
          <a:p>
            <a:pPr>
              <a:lnSpc>
                <a:spcPct val="110000"/>
              </a:lnSpc>
            </a:pPr>
            <a:r>
              <a:rPr lang="de-CH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Bewegungsvorstellungen </a:t>
            </a:r>
            <a:r>
              <a:rPr lang="de-CH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vermitteln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9.3: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Konturogramm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für den Aufschlag von oben im Volleyball (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Konturogramm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aus Westdeutscher Volleyball-Verband, 2014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242)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Abb. 9.3 / Aufschlag-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Konturogramm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aus Westdeutscher Volleyball-Verband (2014). </a:t>
            </a:r>
            <a:r>
              <a:rPr lang="de-DE" sz="800" i="1" dirty="0">
                <a:latin typeface="Arial" panose="020B0604020202020204" pitchFamily="34" charset="0"/>
                <a:cs typeface="Arial" panose="020B0604020202020204" pitchFamily="34" charset="0"/>
              </a:rPr>
              <a:t>Volleyball im Schulsport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 www.volleyball.nrw/schulsportportal/.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Abdruck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mit freundlicher Genehmigung des Verbands.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220000" y="35028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Westdeutscher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Volleyball-Verband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(2014). </a:t>
            </a:r>
            <a:r>
              <a:rPr lang="de-DE" sz="800" i="1" dirty="0">
                <a:latin typeface="Arial" panose="020B0604020202020204" pitchFamily="34" charset="0"/>
                <a:cs typeface="Arial" panose="020B0604020202020204" pitchFamily="34" charset="0"/>
              </a:rPr>
              <a:t>Volleyball im Schulsport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://www.volleyball.nrw/schulsportportal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540000" y="360000"/>
            <a:ext cx="4320000" cy="2016000"/>
            <a:chOff x="540000" y="360000"/>
            <a:chExt cx="4320000" cy="2016000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540000" y="360000"/>
              <a:ext cx="4320000" cy="2016000"/>
              <a:chOff x="-143" y="-1"/>
              <a:chExt cx="4320000" cy="2016000"/>
            </a:xfrm>
          </p:grpSpPr>
          <p:pic>
            <p:nvPicPr>
              <p:cNvPr id="26" name="Grafik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3" y="36366"/>
                <a:ext cx="4320000" cy="1682550"/>
              </a:xfrm>
              <a:prstGeom prst="rect">
                <a:avLst/>
              </a:prstGeom>
            </p:spPr>
          </p:pic>
          <p:sp>
            <p:nvSpPr>
              <p:cNvPr id="27" name="Rechteck 26"/>
              <p:cNvSpPr/>
              <p:nvPr/>
            </p:nvSpPr>
            <p:spPr>
              <a:xfrm>
                <a:off x="-142" y="-1"/>
                <a:ext cx="1109634" cy="144338"/>
              </a:xfrm>
              <a:prstGeom prst="rect">
                <a:avLst/>
              </a:prstGeom>
              <a:solidFill>
                <a:srgbClr val="005C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0" y="0"/>
                <a:ext cx="1087330" cy="170077"/>
              </a:xfrm>
              <a:prstGeom prst="rect">
                <a:avLst/>
              </a:prstGeom>
              <a:noFill/>
            </p:spPr>
            <p:txBody>
              <a:bodyPr wrap="none" tIns="0" rtlCol="0">
                <a:spAutoFit/>
              </a:bodyPr>
              <a:lstStyle/>
              <a:p>
                <a:pPr algn="ctr"/>
                <a:r>
                  <a:rPr lang="de-CH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Aufschlag von oben</a:t>
                </a:r>
                <a:endParaRPr lang="de-CH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9" name="Gruppieren 28"/>
              <p:cNvGrpSpPr/>
              <p:nvPr/>
            </p:nvGrpSpPr>
            <p:grpSpPr>
              <a:xfrm>
                <a:off x="89497" y="1736164"/>
                <a:ext cx="4124847" cy="279835"/>
                <a:chOff x="1890153" y="3482572"/>
                <a:chExt cx="4148511" cy="276999"/>
              </a:xfrm>
            </p:grpSpPr>
            <p:sp>
              <p:nvSpPr>
                <p:cNvPr id="30" name="Textfeld 29"/>
                <p:cNvSpPr txBox="1"/>
                <p:nvPr/>
              </p:nvSpPr>
              <p:spPr>
                <a:xfrm>
                  <a:off x="1890153" y="3482572"/>
                  <a:ext cx="539694" cy="276999"/>
                </a:xfrm>
                <a:prstGeom prst="rect">
                  <a:avLst/>
                </a:prstGeom>
                <a:noFill/>
              </p:spPr>
              <p:txBody>
                <a:bodyPr wrap="none" lIns="36000" tIns="0" rIns="0" bIns="0" rtlCol="0">
                  <a:spAutoFit/>
                </a:bodyPr>
                <a:lstStyle/>
                <a:p>
                  <a:pPr algn="ctr"/>
                  <a:endParaRPr lang="de-CH" sz="6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Konzentrieren!</a:t>
                  </a:r>
                </a:p>
                <a:p>
                  <a:pPr algn="ctr"/>
                  <a:endParaRPr lang="de-CH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Textfeld 30"/>
                <p:cNvSpPr txBox="1"/>
                <p:nvPr/>
              </p:nvSpPr>
              <p:spPr>
                <a:xfrm>
                  <a:off x="2534811" y="3482572"/>
                  <a:ext cx="690377" cy="276999"/>
                </a:xfrm>
                <a:prstGeom prst="rect">
                  <a:avLst/>
                </a:prstGeom>
                <a:noFill/>
              </p:spPr>
              <p:txBody>
                <a:bodyPr wrap="none" lIns="36000" tIns="0" rIns="0" bIns="0" rtlCol="0">
                  <a:spAutoFit/>
                </a:bodyPr>
                <a:lstStyle/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Anwerfen (über die</a:t>
                  </a:r>
                </a:p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Schlagschulter)!</a:t>
                  </a:r>
                </a:p>
                <a:p>
                  <a:pPr algn="ctr"/>
                  <a:r>
                    <a:rPr lang="de-CH" sz="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Linker </a:t>
                  </a:r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Fuß vorne! </a:t>
                  </a:r>
                  <a:endParaRPr lang="de-CH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feld 31"/>
                <p:cNvSpPr txBox="1"/>
                <p:nvPr/>
              </p:nvSpPr>
              <p:spPr>
                <a:xfrm>
                  <a:off x="3327748" y="3482572"/>
                  <a:ext cx="544504" cy="276999"/>
                </a:xfrm>
                <a:prstGeom prst="rect">
                  <a:avLst/>
                </a:prstGeom>
                <a:noFill/>
              </p:spPr>
              <p:txBody>
                <a:bodyPr wrap="none" lIns="36000" tIns="0" rIns="0" bIns="0" rtlCol="0">
                  <a:spAutoFit/>
                </a:bodyPr>
                <a:lstStyle/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Ausholen!</a:t>
                  </a:r>
                </a:p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Schlagschulter</a:t>
                  </a:r>
                </a:p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zurück!</a:t>
                  </a:r>
                  <a:endParaRPr lang="de-CH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Textfeld 32"/>
                <p:cNvSpPr txBox="1"/>
                <p:nvPr/>
              </p:nvSpPr>
              <p:spPr>
                <a:xfrm>
                  <a:off x="4018894" y="3482572"/>
                  <a:ext cx="602212" cy="276999"/>
                </a:xfrm>
                <a:prstGeom prst="rect">
                  <a:avLst/>
                </a:prstGeom>
                <a:noFill/>
              </p:spPr>
              <p:txBody>
                <a:bodyPr wrap="none" lIns="36000" tIns="0" rIns="0" bIns="0" rtlCol="0">
                  <a:spAutoFit/>
                </a:bodyPr>
                <a:lstStyle/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Schneller</a:t>
                  </a:r>
                </a:p>
                <a:p>
                  <a:pPr algn="ctr"/>
                  <a:r>
                    <a:rPr lang="de-CH" sz="600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Armzug</a:t>
                  </a:r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</a:p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Hüfte nach vorn!</a:t>
                  </a:r>
                  <a:endParaRPr lang="de-CH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Textfeld 33"/>
                <p:cNvSpPr txBox="1"/>
                <p:nvPr/>
              </p:nvSpPr>
              <p:spPr>
                <a:xfrm>
                  <a:off x="4714849" y="3482572"/>
                  <a:ext cx="650301" cy="276999"/>
                </a:xfrm>
                <a:prstGeom prst="rect">
                  <a:avLst/>
                </a:prstGeom>
                <a:noFill/>
              </p:spPr>
              <p:txBody>
                <a:bodyPr wrap="none" lIns="36000" tIns="0" rIns="0" bIns="0" rtlCol="0">
                  <a:spAutoFit/>
                </a:bodyPr>
                <a:lstStyle/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Treffpunkt:</a:t>
                  </a:r>
                </a:p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langer Arm;</a:t>
                  </a:r>
                </a:p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über der Schulter!</a:t>
                  </a:r>
                  <a:endParaRPr lang="de-CH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Textfeld 34"/>
                <p:cNvSpPr txBox="1"/>
                <p:nvPr/>
              </p:nvSpPr>
              <p:spPr>
                <a:xfrm>
                  <a:off x="5481336" y="3482572"/>
                  <a:ext cx="557328" cy="276999"/>
                </a:xfrm>
                <a:prstGeom prst="rect">
                  <a:avLst/>
                </a:prstGeom>
                <a:noFill/>
              </p:spPr>
              <p:txBody>
                <a:bodyPr wrap="none" lIns="36000" tIns="0" rIns="0" bIns="0" rtlCol="0">
                  <a:spAutoFit/>
                </a:bodyPr>
                <a:lstStyle/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Ausschwingen!</a:t>
                  </a:r>
                </a:p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Sofort</a:t>
                  </a:r>
                </a:p>
                <a:p>
                  <a:pPr algn="ctr"/>
                  <a:r>
                    <a:rPr lang="de-CH" sz="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spielbereit!</a:t>
                  </a:r>
                  <a:endParaRPr lang="de-CH" sz="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0" name="Rechteck 19"/>
            <p:cNvSpPr/>
            <p:nvPr/>
          </p:nvSpPr>
          <p:spPr>
            <a:xfrm>
              <a:off x="540000" y="360000"/>
              <a:ext cx="4320000" cy="2016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1" name="Gruppieren 20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22" name="Rechteck 21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 rotWithShape="1">
            <a:blip r:embed="rId4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98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9: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ernunterstützungen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.1:</a:t>
            </a:r>
          </a:p>
          <a:p>
            <a:pPr>
              <a:lnSpc>
                <a:spcPct val="110000"/>
              </a:lnSpc>
            </a:pPr>
            <a:r>
              <a:rPr lang="de-CH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Bewegungsvorstellungen </a:t>
            </a:r>
            <a:r>
              <a:rPr lang="de-CH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vermitteln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9.4: Der „Skorpion“ (skr.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Vrischikasana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), ein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Asana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im Yoga, bei der die metaphorische Bezeichnung bereits auf die Haltung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hindeutet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244)</a:t>
            </a:r>
            <a:endParaRPr lang="de-D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307195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Abb. 9.4 / Yoga-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Asana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Kathrin Weiß (Universität Augsburg)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360000"/>
            <a:ext cx="4320000" cy="28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0" name="Rechteck 9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4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79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9: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ernunterstützungen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.1:</a:t>
            </a:r>
          </a:p>
          <a:p>
            <a:pPr>
              <a:lnSpc>
                <a:spcPct val="110000"/>
              </a:lnSpc>
            </a:pPr>
            <a:r>
              <a:rPr lang="de-CH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Bewegungsvorstellungen </a:t>
            </a:r>
            <a:r>
              <a:rPr lang="de-CH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vermitteln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1052014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9.5: Bildkartenauswahltest für die Große Körperwelle mit fünf Stapeln A–E mit je vier Bildkarten und hervorgehobener Abfolge bei korrekter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Bewegungs-vorstellung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(blaue Pfeile) (modifiziert nach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Daugs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et al., 1989; Bildkarten: Klaus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Blischke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244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[obere drei Reihen]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3344400"/>
            <a:ext cx="3600000" cy="307195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Abb. 9.5 / Bildkarten: Klaus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Blischke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(Universität des Saarlandes)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220000" y="37440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Daugs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, R.,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Blischke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, K., Olivier, N. &amp; Marschall, F. (1989</a:t>
            </a:r>
            <a:r>
              <a:rPr lang="de-DE" sz="800" i="1" dirty="0">
                <a:latin typeface="Arial" panose="020B0604020202020204" pitchFamily="34" charset="0"/>
                <a:cs typeface="Arial" panose="020B0604020202020204" pitchFamily="34" charset="0"/>
              </a:rPr>
              <a:t>). Beiträge zum </a:t>
            </a:r>
            <a:r>
              <a:rPr lang="de-DE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visuomotorischen</a:t>
            </a:r>
            <a:r>
              <a:rPr lang="de-DE" sz="800" i="1" dirty="0">
                <a:latin typeface="Arial" panose="020B0604020202020204" pitchFamily="34" charset="0"/>
                <a:cs typeface="Arial" panose="020B0604020202020204" pitchFamily="34" charset="0"/>
              </a:rPr>
              <a:t> Lernen im Sport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 Hofmann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540000" y="360000"/>
            <a:ext cx="4320000" cy="3780000"/>
            <a:chOff x="540000" y="360000"/>
            <a:chExt cx="4320000" cy="3780000"/>
          </a:xfrm>
        </p:grpSpPr>
        <p:grpSp>
          <p:nvGrpSpPr>
            <p:cNvPr id="2" name="Gruppieren 1"/>
            <p:cNvGrpSpPr/>
            <p:nvPr/>
          </p:nvGrpSpPr>
          <p:grpSpPr>
            <a:xfrm>
              <a:off x="540000" y="360000"/>
              <a:ext cx="4320000" cy="3780000"/>
              <a:chOff x="540000" y="144379"/>
              <a:chExt cx="4320000" cy="3780000"/>
            </a:xfrm>
          </p:grpSpPr>
          <p:pic>
            <p:nvPicPr>
              <p:cNvPr id="9" name="Grafik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3586"/>
              <a:stretch/>
            </p:blipFill>
            <p:spPr>
              <a:xfrm>
                <a:off x="540000" y="287670"/>
                <a:ext cx="4320000" cy="3631729"/>
              </a:xfrm>
              <a:prstGeom prst="rect">
                <a:avLst/>
              </a:prstGeom>
            </p:spPr>
          </p:pic>
          <p:grpSp>
            <p:nvGrpSpPr>
              <p:cNvPr id="10" name="Gruppieren 9"/>
              <p:cNvGrpSpPr/>
              <p:nvPr/>
            </p:nvGrpSpPr>
            <p:grpSpPr>
              <a:xfrm>
                <a:off x="540000" y="144379"/>
                <a:ext cx="4320000" cy="275635"/>
                <a:chOff x="3600000" y="468000"/>
                <a:chExt cx="4320000" cy="276999"/>
              </a:xfrm>
            </p:grpSpPr>
            <p:sp>
              <p:nvSpPr>
                <p:cNvPr id="27" name="Textfeld 26"/>
                <p:cNvSpPr txBox="1"/>
                <p:nvPr/>
              </p:nvSpPr>
              <p:spPr>
                <a:xfrm>
                  <a:off x="3600000" y="468000"/>
                  <a:ext cx="8640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CH" sz="1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Stapel A</a:t>
                  </a:r>
                  <a:endParaRPr kumimoji="0" lang="de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Textfeld 27"/>
                <p:cNvSpPr txBox="1"/>
                <p:nvPr/>
              </p:nvSpPr>
              <p:spPr>
                <a:xfrm>
                  <a:off x="4464000" y="468000"/>
                  <a:ext cx="8640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CH" sz="1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Stapel B</a:t>
                  </a:r>
                  <a:endParaRPr kumimoji="0" lang="de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Textfeld 28"/>
                <p:cNvSpPr txBox="1"/>
                <p:nvPr/>
              </p:nvSpPr>
              <p:spPr>
                <a:xfrm>
                  <a:off x="5328000" y="468000"/>
                  <a:ext cx="8640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CH" sz="1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Stapel C</a:t>
                  </a:r>
                  <a:endParaRPr kumimoji="0" lang="de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Textfeld 29"/>
                <p:cNvSpPr txBox="1"/>
                <p:nvPr/>
              </p:nvSpPr>
              <p:spPr>
                <a:xfrm>
                  <a:off x="6192000" y="468000"/>
                  <a:ext cx="8640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CH" sz="1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Stapel D</a:t>
                  </a:r>
                  <a:endParaRPr kumimoji="0" lang="de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Textfeld 30"/>
                <p:cNvSpPr txBox="1"/>
                <p:nvPr/>
              </p:nvSpPr>
              <p:spPr>
                <a:xfrm>
                  <a:off x="7056000" y="468000"/>
                  <a:ext cx="8640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CH" sz="12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Stapel E</a:t>
                  </a:r>
                  <a:endParaRPr kumimoji="0" lang="de-CH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1" name="Gerader Verbinder 10"/>
              <p:cNvCxnSpPr/>
              <p:nvPr/>
            </p:nvCxnSpPr>
            <p:spPr>
              <a:xfrm>
                <a:off x="540000" y="1541463"/>
                <a:ext cx="432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/>
              <p:cNvCxnSpPr/>
              <p:nvPr/>
            </p:nvCxnSpPr>
            <p:spPr>
              <a:xfrm>
                <a:off x="540000" y="2687789"/>
                <a:ext cx="432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r Verbinder 16"/>
              <p:cNvCxnSpPr/>
              <p:nvPr/>
            </p:nvCxnSpPr>
            <p:spPr>
              <a:xfrm>
                <a:off x="540000" y="3834115"/>
                <a:ext cx="432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17"/>
              <p:cNvCxnSpPr/>
              <p:nvPr/>
            </p:nvCxnSpPr>
            <p:spPr>
              <a:xfrm flipH="1">
                <a:off x="1404000" y="144379"/>
                <a:ext cx="0" cy="37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/>
              <p:cNvCxnSpPr/>
              <p:nvPr/>
            </p:nvCxnSpPr>
            <p:spPr>
              <a:xfrm flipH="1">
                <a:off x="2268000" y="144379"/>
                <a:ext cx="0" cy="37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r Verbinder 19"/>
              <p:cNvCxnSpPr/>
              <p:nvPr/>
            </p:nvCxnSpPr>
            <p:spPr>
              <a:xfrm flipH="1">
                <a:off x="3132000" y="144379"/>
                <a:ext cx="0" cy="37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/>
              <p:cNvCxnSpPr/>
              <p:nvPr/>
            </p:nvCxnSpPr>
            <p:spPr>
              <a:xfrm flipH="1">
                <a:off x="3996000" y="144379"/>
                <a:ext cx="0" cy="37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r Verbinder 21"/>
              <p:cNvCxnSpPr/>
              <p:nvPr/>
            </p:nvCxnSpPr>
            <p:spPr>
              <a:xfrm>
                <a:off x="540000" y="395138"/>
                <a:ext cx="432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 Verbindung mit Pfeil 22"/>
              <p:cNvCxnSpPr/>
              <p:nvPr/>
            </p:nvCxnSpPr>
            <p:spPr>
              <a:xfrm flipV="1">
                <a:off x="1080000" y="3260952"/>
                <a:ext cx="504000" cy="0"/>
              </a:xfrm>
              <a:prstGeom prst="straightConnector1">
                <a:avLst/>
              </a:prstGeom>
              <a:ln w="38100" cap="rnd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mit Pfeil 23"/>
              <p:cNvCxnSpPr/>
              <p:nvPr/>
            </p:nvCxnSpPr>
            <p:spPr>
              <a:xfrm flipV="1">
                <a:off x="2808000" y="930168"/>
                <a:ext cx="504000" cy="0"/>
              </a:xfrm>
              <a:prstGeom prst="straightConnector1">
                <a:avLst/>
              </a:prstGeom>
              <a:ln w="38100" cap="rnd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mit Pfeil 24"/>
              <p:cNvCxnSpPr/>
              <p:nvPr/>
            </p:nvCxnSpPr>
            <p:spPr>
              <a:xfrm flipV="1">
                <a:off x="1836000" y="1362350"/>
                <a:ext cx="720000" cy="1504553"/>
              </a:xfrm>
              <a:prstGeom prst="straightConnector1">
                <a:avLst/>
              </a:prstGeom>
              <a:ln w="38100" cap="rnd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25"/>
              <p:cNvCxnSpPr/>
              <p:nvPr/>
            </p:nvCxnSpPr>
            <p:spPr>
              <a:xfrm>
                <a:off x="3708000" y="1362350"/>
                <a:ext cx="648000" cy="1504553"/>
              </a:xfrm>
              <a:prstGeom prst="straightConnector1">
                <a:avLst/>
              </a:prstGeom>
              <a:ln w="38100" cap="rnd">
                <a:solidFill>
                  <a:schemeClr val="accent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hteck 33"/>
            <p:cNvSpPr/>
            <p:nvPr/>
          </p:nvSpPr>
          <p:spPr>
            <a:xfrm>
              <a:off x="540000" y="360000"/>
              <a:ext cx="4320000" cy="378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35" name="Gruppieren 34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36" name="Rechteck 35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4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9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9: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ernunterstützungen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.1:</a:t>
            </a:r>
          </a:p>
          <a:p>
            <a:pPr>
              <a:lnSpc>
                <a:spcPct val="110000"/>
              </a:lnSpc>
            </a:pPr>
            <a:r>
              <a:rPr lang="de-CH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Bewegungsvorstellungen </a:t>
            </a:r>
            <a:r>
              <a:rPr lang="de-CH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vermitteln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1052014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9.5: Bildkartenauswahltest für die Große Körperwelle mit fünf Stapeln A–E mit je vier Bildkarten und hervorgehobener Abfolge bei korrekter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Bewegungs-vorstellung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(blaue Pfeile) (modifiziert nach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Daugs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et al., 1989; Bildkarten: Klaus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Blischke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244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[untere Reihe]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3344400"/>
            <a:ext cx="3600000" cy="307195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Abb. 9.5 / Bildkarten: Klaus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Blischke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(Universität des Saarlandes)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5220000" y="3744000"/>
            <a:ext cx="3600000" cy="442617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Daugs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, R.,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Blischke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, K., Olivier, N. &amp; Marschall, F. (1989</a:t>
            </a:r>
            <a:r>
              <a:rPr lang="de-DE" sz="800" i="1" dirty="0">
                <a:latin typeface="Arial" panose="020B0604020202020204" pitchFamily="34" charset="0"/>
                <a:cs typeface="Arial" panose="020B0604020202020204" pitchFamily="34" charset="0"/>
              </a:rPr>
              <a:t>). Beiträge zum </a:t>
            </a:r>
            <a:r>
              <a:rPr lang="de-DE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visuomotorischen</a:t>
            </a:r>
            <a:r>
              <a:rPr lang="de-DE" sz="800" i="1" dirty="0">
                <a:latin typeface="Arial" panose="020B0604020202020204" pitchFamily="34" charset="0"/>
                <a:cs typeface="Arial" panose="020B0604020202020204" pitchFamily="34" charset="0"/>
              </a:rPr>
              <a:t> Lernen im Sport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 Hofmann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35" name="Gruppieren 34"/>
          <p:cNvGrpSpPr/>
          <p:nvPr/>
        </p:nvGrpSpPr>
        <p:grpSpPr>
          <a:xfrm>
            <a:off x="540000" y="360000"/>
            <a:ext cx="4320000" cy="1080000"/>
            <a:chOff x="540000" y="3888000"/>
            <a:chExt cx="4320000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95" b="2361"/>
            <a:stretch/>
          </p:blipFill>
          <p:spPr>
            <a:xfrm>
              <a:off x="540000" y="3904222"/>
              <a:ext cx="4320000" cy="1023913"/>
            </a:xfrm>
            <a:prstGeom prst="rect">
              <a:avLst/>
            </a:prstGeom>
          </p:spPr>
        </p:pic>
        <p:cxnSp>
          <p:nvCxnSpPr>
            <p:cNvPr id="37" name="Gerader Verbinder 36"/>
            <p:cNvCxnSpPr/>
            <p:nvPr/>
          </p:nvCxnSpPr>
          <p:spPr>
            <a:xfrm flipH="1">
              <a:off x="1404000" y="3888000"/>
              <a:ext cx="0" cy="10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/>
            <p:cNvCxnSpPr/>
            <p:nvPr/>
          </p:nvCxnSpPr>
          <p:spPr>
            <a:xfrm flipH="1">
              <a:off x="2268000" y="3888000"/>
              <a:ext cx="0" cy="10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/>
            <p:cNvCxnSpPr/>
            <p:nvPr/>
          </p:nvCxnSpPr>
          <p:spPr>
            <a:xfrm flipH="1">
              <a:off x="3132000" y="3888000"/>
              <a:ext cx="0" cy="10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/>
            <p:cNvCxnSpPr/>
            <p:nvPr/>
          </p:nvCxnSpPr>
          <p:spPr>
            <a:xfrm flipH="1">
              <a:off x="3996000" y="3888000"/>
              <a:ext cx="0" cy="10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hteck 40"/>
            <p:cNvSpPr/>
            <p:nvPr/>
          </p:nvSpPr>
          <p:spPr>
            <a:xfrm>
              <a:off x="540000" y="3888000"/>
              <a:ext cx="4320000" cy="108000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14" name="Gruppieren 13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7" name="Rechteck 16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4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9: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ernunterstützungen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.1:</a:t>
            </a:r>
          </a:p>
          <a:p>
            <a:pPr>
              <a:lnSpc>
                <a:spcPct val="110000"/>
              </a:lnSpc>
            </a:pPr>
            <a:r>
              <a:rPr lang="de-CH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Bewegungsvorstellungen </a:t>
            </a:r>
            <a:r>
              <a:rPr lang="de-CH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vermitteln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44183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9.6: Vorteil eines externen 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Aufmerksamkeits-fokus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beim Lernen des Schwingens auf dem Skisimulator (Daten aus Wulf et al., 1998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249)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Abb. 9.6 /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Skisimulator-Daten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Wulf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G.,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Höß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M. &amp;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Prinz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W. (1998). Instructions for motor learning: Differential effects of internal versus external focus of attention.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Journal of Motor Behavior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(2), 169–179.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540000" y="360000"/>
            <a:ext cx="4320000" cy="2160000"/>
            <a:chOff x="2160000" y="2160000"/>
            <a:chExt cx="4320000" cy="2160000"/>
          </a:xfrm>
        </p:grpSpPr>
        <p:grpSp>
          <p:nvGrpSpPr>
            <p:cNvPr id="9" name="Gruppieren 8"/>
            <p:cNvGrpSpPr/>
            <p:nvPr/>
          </p:nvGrpSpPr>
          <p:grpSpPr>
            <a:xfrm>
              <a:off x="2160000" y="2160000"/>
              <a:ext cx="4320000" cy="2160000"/>
              <a:chOff x="2160000" y="2160000"/>
              <a:chExt cx="4320000" cy="2160000"/>
            </a:xfrm>
          </p:grpSpPr>
          <p:sp>
            <p:nvSpPr>
              <p:cNvPr id="24" name="Rechteck 23"/>
              <p:cNvSpPr/>
              <p:nvPr/>
            </p:nvSpPr>
            <p:spPr>
              <a:xfrm>
                <a:off x="4320000" y="2160000"/>
                <a:ext cx="2160000" cy="2159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grpSp>
            <p:nvGrpSpPr>
              <p:cNvPr id="25" name="Gruppieren 24"/>
              <p:cNvGrpSpPr/>
              <p:nvPr/>
            </p:nvGrpSpPr>
            <p:grpSpPr>
              <a:xfrm>
                <a:off x="2160000" y="2160000"/>
                <a:ext cx="2160000" cy="2160000"/>
                <a:chOff x="2160000" y="2160000"/>
                <a:chExt cx="2160000" cy="2160000"/>
              </a:xfrm>
            </p:grpSpPr>
            <p:pic>
              <p:nvPicPr>
                <p:cNvPr id="26" name="Grafik 25"/>
                <p:cNvPicPr>
                  <a:picLocks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000" y="2160000"/>
                  <a:ext cx="2160000" cy="2160000"/>
                </a:xfrm>
                <a:prstGeom prst="rect">
                  <a:avLst/>
                </a:prstGeom>
              </p:spPr>
            </p:pic>
            <p:sp>
              <p:nvSpPr>
                <p:cNvPr id="27" name="Freihandform 26"/>
                <p:cNvSpPr/>
                <p:nvPr/>
              </p:nvSpPr>
              <p:spPr>
                <a:xfrm>
                  <a:off x="2211730" y="2320925"/>
                  <a:ext cx="1704633" cy="1752600"/>
                </a:xfrm>
                <a:custGeom>
                  <a:avLst/>
                  <a:gdLst>
                    <a:gd name="connsiteX0" fmla="*/ 899770 w 1704633"/>
                    <a:gd name="connsiteY0" fmla="*/ 0 h 1731963"/>
                    <a:gd name="connsiteX1" fmla="*/ 21883 w 1704633"/>
                    <a:gd name="connsiteY1" fmla="*/ 1262063 h 1731963"/>
                    <a:gd name="connsiteX2" fmla="*/ 1704633 w 1704633"/>
                    <a:gd name="connsiteY2" fmla="*/ 1731963 h 1731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04633" h="1731963">
                      <a:moveTo>
                        <a:pt x="899770" y="0"/>
                      </a:moveTo>
                      <a:cubicBezTo>
                        <a:pt x="393754" y="486701"/>
                        <a:pt x="-112261" y="973403"/>
                        <a:pt x="21883" y="1262063"/>
                      </a:cubicBezTo>
                      <a:cubicBezTo>
                        <a:pt x="156027" y="1550723"/>
                        <a:pt x="930330" y="1641343"/>
                        <a:pt x="1704633" y="1731963"/>
                      </a:cubicBezTo>
                    </a:path>
                  </a:pathLst>
                </a:custGeom>
                <a:noFill/>
                <a:ln cap="rnd">
                  <a:solidFill>
                    <a:schemeClr val="accent1"/>
                  </a:solidFill>
                  <a:tailEnd type="triangle" w="lg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8" name="Freihandform 27"/>
                <p:cNvSpPr/>
                <p:nvPr/>
              </p:nvSpPr>
              <p:spPr>
                <a:xfrm>
                  <a:off x="3433763" y="2309813"/>
                  <a:ext cx="779710" cy="1612900"/>
                </a:xfrm>
                <a:custGeom>
                  <a:avLst/>
                  <a:gdLst>
                    <a:gd name="connsiteX0" fmla="*/ 0 w 779710"/>
                    <a:gd name="connsiteY0" fmla="*/ 0 h 1612900"/>
                    <a:gd name="connsiteX1" fmla="*/ 760412 w 779710"/>
                    <a:gd name="connsiteY1" fmla="*/ 661987 h 1612900"/>
                    <a:gd name="connsiteX2" fmla="*/ 477837 w 779710"/>
                    <a:gd name="connsiteY2" fmla="*/ 1612900 h 1612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79710" h="1612900">
                      <a:moveTo>
                        <a:pt x="0" y="0"/>
                      </a:moveTo>
                      <a:cubicBezTo>
                        <a:pt x="340386" y="196585"/>
                        <a:pt x="680772" y="393170"/>
                        <a:pt x="760412" y="661987"/>
                      </a:cubicBezTo>
                      <a:cubicBezTo>
                        <a:pt x="840052" y="930804"/>
                        <a:pt x="658944" y="1271852"/>
                        <a:pt x="477837" y="1612900"/>
                      </a:cubicBezTo>
                    </a:path>
                  </a:pathLst>
                </a:custGeom>
                <a:noFill/>
                <a:ln cap="rnd">
                  <a:solidFill>
                    <a:schemeClr val="accent2"/>
                  </a:solidFill>
                  <a:tailEnd type="triangle" w="lg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sp>
              <p:nvSpPr>
                <p:cNvPr id="29" name="Textfeld 28"/>
                <p:cNvSpPr txBox="1"/>
                <p:nvPr/>
              </p:nvSpPr>
              <p:spPr>
                <a:xfrm>
                  <a:off x="2784474" y="2196000"/>
                  <a:ext cx="286938" cy="205629"/>
                </a:xfrm>
                <a:prstGeom prst="rect">
                  <a:avLst/>
                </a:prstGeom>
                <a:noFill/>
              </p:spPr>
              <p:txBody>
                <a:bodyPr wrap="none" lIns="0" tIns="36000" rIns="0" rtlCol="0">
                  <a:spAutoFit/>
                </a:bodyPr>
                <a:lstStyle/>
                <a:p>
                  <a:r>
                    <a:rPr lang="de-CH" sz="800" dirty="0" smtClean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extern</a:t>
                  </a:r>
                  <a:endParaRPr lang="de-CH" sz="8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Textfeld 29"/>
                <p:cNvSpPr txBox="1"/>
                <p:nvPr/>
              </p:nvSpPr>
              <p:spPr>
                <a:xfrm>
                  <a:off x="3521074" y="2196000"/>
                  <a:ext cx="258084" cy="205629"/>
                </a:xfrm>
                <a:prstGeom prst="rect">
                  <a:avLst/>
                </a:prstGeom>
                <a:noFill/>
              </p:spPr>
              <p:txBody>
                <a:bodyPr wrap="none" lIns="0" tIns="36000" rIns="0" rtlCol="0">
                  <a:spAutoFit/>
                </a:bodyPr>
                <a:lstStyle/>
                <a:p>
                  <a:r>
                    <a:rPr lang="de-CH" sz="800" dirty="0" smtClean="0">
                      <a:solidFill>
                        <a:schemeClr val="accent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intern</a:t>
                  </a:r>
                  <a:endParaRPr lang="de-CH" sz="8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" name="Gruppieren 9"/>
            <p:cNvGrpSpPr/>
            <p:nvPr/>
          </p:nvGrpSpPr>
          <p:grpSpPr>
            <a:xfrm>
              <a:off x="4320000" y="2160000"/>
              <a:ext cx="2160000" cy="2106099"/>
              <a:chOff x="4320000" y="2160000"/>
              <a:chExt cx="2160000" cy="2106099"/>
            </a:xfrm>
          </p:grpSpPr>
          <p:grpSp>
            <p:nvGrpSpPr>
              <p:cNvPr id="11" name="Gruppieren 10"/>
              <p:cNvGrpSpPr/>
              <p:nvPr/>
            </p:nvGrpSpPr>
            <p:grpSpPr>
              <a:xfrm>
                <a:off x="4320000" y="2160000"/>
                <a:ext cx="2160000" cy="2016000"/>
                <a:chOff x="4320000" y="2160000"/>
                <a:chExt cx="2160000" cy="2016000"/>
              </a:xfrm>
            </p:grpSpPr>
            <p:graphicFrame>
              <p:nvGraphicFramePr>
                <p:cNvPr id="21" name="Diagramm 20"/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50347713"/>
                    </p:ext>
                  </p:extLst>
                </p:nvPr>
              </p:nvGraphicFramePr>
              <p:xfrm>
                <a:off x="4320000" y="2160000"/>
                <a:ext cx="2160000" cy="20160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22" name="Rechteck 21"/>
                <p:cNvSpPr/>
                <p:nvPr/>
              </p:nvSpPr>
              <p:spPr>
                <a:xfrm>
                  <a:off x="5541963" y="3898900"/>
                  <a:ext cx="84137" cy="104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CH"/>
                </a:p>
              </p:txBody>
            </p:sp>
            <p:cxnSp>
              <p:nvCxnSpPr>
                <p:cNvPr id="23" name="Gerader Verbinder 22"/>
                <p:cNvCxnSpPr/>
                <p:nvPr/>
              </p:nvCxnSpPr>
              <p:spPr>
                <a:xfrm>
                  <a:off x="6338888" y="3646488"/>
                  <a:ext cx="1587" cy="720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uppieren 11"/>
              <p:cNvGrpSpPr/>
              <p:nvPr/>
            </p:nvGrpSpPr>
            <p:grpSpPr>
              <a:xfrm>
                <a:off x="4845052" y="3816000"/>
                <a:ext cx="1473200" cy="450099"/>
                <a:chOff x="4845052" y="3816000"/>
                <a:chExt cx="1473200" cy="450099"/>
              </a:xfrm>
            </p:grpSpPr>
            <p:sp>
              <p:nvSpPr>
                <p:cNvPr id="17" name="Textfeld 16"/>
                <p:cNvSpPr txBox="1"/>
                <p:nvPr/>
              </p:nvSpPr>
              <p:spPr>
                <a:xfrm>
                  <a:off x="4856164" y="3816000"/>
                  <a:ext cx="460374" cy="338554"/>
                </a:xfrm>
                <a:prstGeom prst="rect">
                  <a:avLst/>
                </a:prstGeom>
                <a:noFill/>
              </p:spPr>
              <p:txBody>
                <a:bodyPr wrap="square" lIns="0" tIns="36000" rIns="0" rtlCol="0">
                  <a:spAutoFit/>
                </a:bodyPr>
                <a:lstStyle/>
                <a:p>
                  <a:pPr algn="ctr"/>
                  <a:r>
                    <a:rPr lang="de-CH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Übungs-</a:t>
                  </a:r>
                  <a:br>
                    <a:rPr lang="de-CH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de-CH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tag 1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Textfeld 17"/>
                <p:cNvSpPr txBox="1"/>
                <p:nvPr/>
              </p:nvSpPr>
              <p:spPr>
                <a:xfrm>
                  <a:off x="5362576" y="3816000"/>
                  <a:ext cx="460374" cy="338554"/>
                </a:xfrm>
                <a:prstGeom prst="rect">
                  <a:avLst/>
                </a:prstGeom>
                <a:noFill/>
              </p:spPr>
              <p:txBody>
                <a:bodyPr wrap="square" lIns="0" tIns="36000" rIns="0" rtlCol="0">
                  <a:spAutoFit/>
                </a:bodyPr>
                <a:lstStyle/>
                <a:p>
                  <a:pPr algn="ctr"/>
                  <a:r>
                    <a:rPr lang="de-CH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Übungs-</a:t>
                  </a:r>
                  <a:br>
                    <a:rPr lang="de-CH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de-CH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tag 2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feld 18"/>
                <p:cNvSpPr txBox="1"/>
                <p:nvPr/>
              </p:nvSpPr>
              <p:spPr>
                <a:xfrm>
                  <a:off x="5851526" y="3816000"/>
                  <a:ext cx="460374" cy="328739"/>
                </a:xfrm>
                <a:prstGeom prst="rect">
                  <a:avLst/>
                </a:prstGeom>
                <a:noFill/>
              </p:spPr>
              <p:txBody>
                <a:bodyPr wrap="square" lIns="0" tIns="36000" rIns="0" rtlCol="0">
                  <a:spAutoFit/>
                </a:bodyPr>
                <a:lstStyle/>
                <a:p>
                  <a:pPr algn="ctr"/>
                  <a:r>
                    <a:rPr lang="de-CH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Test-</a:t>
                  </a:r>
                  <a:br>
                    <a:rPr lang="de-CH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de-CH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tag 3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Textfeld 19"/>
                <p:cNvSpPr txBox="1"/>
                <p:nvPr/>
              </p:nvSpPr>
              <p:spPr>
                <a:xfrm>
                  <a:off x="4845052" y="4060470"/>
                  <a:ext cx="1473200" cy="205629"/>
                </a:xfrm>
                <a:prstGeom prst="rect">
                  <a:avLst/>
                </a:prstGeom>
                <a:noFill/>
              </p:spPr>
              <p:txBody>
                <a:bodyPr wrap="square" lIns="0" tIns="36000" rIns="0" rtlCol="0">
                  <a:spAutoFit/>
                </a:bodyPr>
                <a:lstStyle/>
                <a:p>
                  <a:pPr algn="ctr"/>
                  <a:r>
                    <a:rPr lang="de-CH" sz="8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Übungs-/Testblock und -tag</a:t>
                  </a:r>
                  <a:endParaRPr lang="de-CH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31" name="Textfeld 30"/>
          <p:cNvSpPr txBox="1"/>
          <p:nvPr/>
        </p:nvSpPr>
        <p:spPr>
          <a:xfrm>
            <a:off x="5220000" y="35028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Literaturnachweis:</a:t>
            </a:r>
          </a:p>
          <a:p>
            <a:pPr>
              <a:lnSpc>
                <a:spcPct val="110000"/>
              </a:lnSpc>
            </a:pP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Wulf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G.,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Höß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M. &amp; </a:t>
            </a:r>
            <a:r>
              <a:rPr 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Prinz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W. (1998). Instructions for motor learning: Differential effects of internal versus external focus of attention.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Journal of Motor Behavior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(2), 169–179. https://doi.org/10.1080/00222899809601334</a:t>
            </a:r>
            <a:endParaRPr lang="de-C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sp>
        <p:nvSpPr>
          <p:cNvPr id="33" name="Rechteck 32"/>
          <p:cNvSpPr/>
          <p:nvPr/>
        </p:nvSpPr>
        <p:spPr>
          <a:xfrm>
            <a:off x="540000" y="360000"/>
            <a:ext cx="4320000" cy="21600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4" name="Gruppieren 33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35" name="Rechteck 34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5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677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5220000" y="360000"/>
            <a:ext cx="2401424" cy="139056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Hossner, E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.-J. &amp; </a:t>
            </a: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Künzell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(2022).</a:t>
            </a:r>
            <a:endParaRPr lang="de-DE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i="1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Einführung in die Bewegungswissenschaft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de-DE" sz="1000" dirty="0" err="1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Limpert</a:t>
            </a: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endParaRPr lang="de-DE" sz="1000" dirty="0" smtClean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9:</a:t>
            </a:r>
          </a:p>
          <a:p>
            <a:pPr>
              <a:lnSpc>
                <a:spcPct val="110000"/>
              </a:lnSpc>
            </a:pPr>
            <a:r>
              <a:rPr lang="de-DE" sz="1000" dirty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ernunterstützungen</a:t>
            </a:r>
          </a:p>
          <a:p>
            <a:pPr>
              <a:lnSpc>
                <a:spcPct val="110000"/>
              </a:lnSpc>
            </a:pPr>
            <a:r>
              <a:rPr lang="de-DE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 9.2:</a:t>
            </a:r>
          </a:p>
          <a:p>
            <a:pPr>
              <a:lnSpc>
                <a:spcPct val="110000"/>
              </a:lnSpc>
            </a:pPr>
            <a:r>
              <a:rPr lang="de-CH" sz="1000" dirty="0" smtClean="0">
                <a:solidFill>
                  <a:srgbClr val="005C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Implizites Lernen</a:t>
            </a:r>
            <a:endParaRPr lang="de-CH" sz="1000" dirty="0">
              <a:solidFill>
                <a:srgbClr val="005C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20000" y="2160000"/>
            <a:ext cx="3600000" cy="531039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Abbildung 9.7: Explizites Lernen/implizites Wissen beim </a:t>
            </a:r>
            <a:r>
              <a:rPr lang="de-DE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Schnürsenkelbinden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 (links) und implizites Lernen/explizites Wissen beim Fußballspielen (rechts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(S.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254)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220000" y="2836800"/>
            <a:ext cx="3600000" cy="578038"/>
          </a:xfrm>
          <a:prstGeom prst="rect">
            <a:avLst/>
          </a:prstGeom>
          <a:noFill/>
        </p:spPr>
        <p:txBody>
          <a:bodyPr wrap="square" lIns="0" tIns="0" rIns="0" bIns="3600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Bildnachweis: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Abb. 9.7 /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Schnürsenkelbinden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: Hans (pixabay.com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lnSpc>
                <a:spcPct val="110000"/>
              </a:lnSpc>
            </a:pP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de/</a:t>
            </a:r>
            <a:r>
              <a:rPr lang="de-DE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/schuhe-binden-schuhe-schn%C3%BCren-schuh-3082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/, CC0)</a:t>
            </a:r>
          </a:p>
          <a:p>
            <a:pPr>
              <a:lnSpc>
                <a:spcPct val="110000"/>
              </a:lnSpc>
            </a:pP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Abb. 9.7 / Fußballspiel: o. A. (pxhere.com/de/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/727332, CC0)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540000" y="360000"/>
            <a:ext cx="4320000" cy="1800000"/>
            <a:chOff x="1545878" y="2438261"/>
            <a:chExt cx="4320000" cy="1800000"/>
          </a:xfrm>
        </p:grpSpPr>
        <p:pic>
          <p:nvPicPr>
            <p:cNvPr id="9" name="Picture 2" descr="Schuhe Binden, Schuhe Schnüren, Schuh, Sohle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4" r="4346"/>
            <a:stretch/>
          </p:blipFill>
          <p:spPr bwMode="auto">
            <a:xfrm>
              <a:off x="1545878" y="2438261"/>
              <a:ext cx="216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Strand, Meer, Küste, Sand, Ozean, Surfen, Afrika, Fußball, Kinder, Sport, Surfen Ausrüstung und Zubehör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8" t="1508" r="36039" b="5430"/>
            <a:stretch/>
          </p:blipFill>
          <p:spPr bwMode="auto">
            <a:xfrm>
              <a:off x="3705878" y="2438261"/>
              <a:ext cx="216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3"/>
          <a:stretch/>
        </p:blipFill>
        <p:spPr>
          <a:xfrm>
            <a:off x="7738153" y="360000"/>
            <a:ext cx="1116000" cy="1584000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 rot="16200000">
            <a:off x="-2373750" y="2373750"/>
            <a:ext cx="5143500" cy="396000"/>
            <a:chOff x="720000" y="3600000"/>
            <a:chExt cx="4716000" cy="396000"/>
          </a:xfrm>
        </p:grpSpPr>
        <p:sp>
          <p:nvSpPr>
            <p:cNvPr id="14" name="Rechteck 13"/>
            <p:cNvSpPr/>
            <p:nvPr/>
          </p:nvSpPr>
          <p:spPr>
            <a:xfrm>
              <a:off x="720000" y="3600000"/>
              <a:ext cx="4716000" cy="396000"/>
            </a:xfrm>
            <a:prstGeom prst="rect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584000" y="3600000"/>
              <a:ext cx="3852000" cy="369332"/>
            </a:xfrm>
            <a:prstGeom prst="rect">
              <a:avLst/>
            </a:prstGeom>
          </p:spPr>
          <p:txBody>
            <a:bodyPr wrap="square" lIns="72000" tIns="0" rIns="36000" bIns="0" anchor="ctr" anchorCtr="0">
              <a:spAutoFit/>
            </a:bodyPr>
            <a:lstStyle/>
            <a:p>
              <a:r>
                <a:rPr lang="de-CH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Diese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Abbildung darf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nur unter der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Bedingung für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beliebige Zwecke genutzt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(geteilt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bearbeitet,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vervielfältigt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verbreitet, öffentlich zugänglich gemacht) werden, dass auf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etwaige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Veränderungen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hingewiesen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wird, dass eine Verbreitung unter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denselben Lizenzbedingungen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erfolgt und dass in folgender Weise Urheber- </a:t>
              </a:r>
              <a:r>
                <a:rPr lang="de-DE" sz="600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 Rechteangaben gemacht </a:t>
              </a:r>
              <a: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werden: </a:t>
              </a:r>
              <a:br>
                <a:rPr lang="de-DE" sz="600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Bild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Hossner &amp; </a:t>
              </a:r>
              <a:r>
                <a:rPr lang="de-DE" sz="600" b="1" dirty="0" err="1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Künzell</a:t>
              </a:r>
              <a:r>
                <a:rPr lang="de-DE" sz="600" b="1" dirty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lizenziert unter CC BY-SA, </a:t>
              </a:r>
              <a:r>
                <a:rPr lang="de-DE" sz="600" b="1" dirty="0" smtClean="0">
                  <a:solidFill>
                    <a:srgbClr val="40404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Einführung in die Bewegungswissenschaft</a:t>
              </a:r>
              <a:endParaRPr lang="de-CH" sz="600" b="1" dirty="0">
                <a:solidFill>
                  <a:srgbClr val="40404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5"/>
            <a:srcRect l="2211" t="2404" r="842" b="6996"/>
            <a:stretch/>
          </p:blipFill>
          <p:spPr>
            <a:xfrm>
              <a:off x="809514" y="3609529"/>
              <a:ext cx="767808" cy="35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459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_limpert_vorlage" id="{6C355E9D-E7CC-497C-BEDA-4244C2E90166}" vid="{DA6C627B-8DFA-4283-A5FB-DD9F9ADB50A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2299</Words>
  <Application>Microsoft Office PowerPoint</Application>
  <PresentationFormat>Bildschirmpräsentation (16:9)</PresentationFormat>
  <Paragraphs>251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Wingdings 3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Hossner Ernst-Joachim</dc:creator>
  <cp:lastModifiedBy>Hossner Ernst-Joachim</cp:lastModifiedBy>
  <cp:revision>49</cp:revision>
  <dcterms:created xsi:type="dcterms:W3CDTF">2021-08-31T15:53:59Z</dcterms:created>
  <dcterms:modified xsi:type="dcterms:W3CDTF">2022-02-14T15:41:55Z</dcterms:modified>
</cp:coreProperties>
</file>