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58" r:id="rId3"/>
    <p:sldId id="281" r:id="rId4"/>
    <p:sldId id="280" r:id="rId5"/>
    <p:sldId id="279" r:id="rId6"/>
    <p:sldId id="278" r:id="rId7"/>
    <p:sldId id="286" r:id="rId8"/>
    <p:sldId id="277" r:id="rId9"/>
    <p:sldId id="276" r:id="rId10"/>
    <p:sldId id="275" r:id="rId11"/>
    <p:sldId id="274" r:id="rId12"/>
    <p:sldId id="273" r:id="rId13"/>
    <p:sldId id="282" r:id="rId14"/>
    <p:sldId id="272" r:id="rId15"/>
    <p:sldId id="283" r:id="rId16"/>
    <p:sldId id="284" r:id="rId17"/>
    <p:sldId id="285" r:id="rId18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9F"/>
    <a:srgbClr val="E6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1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[timetocontact.xlsx]Tabelle1!$AW$3</c:f>
              <c:strCache>
                <c:ptCount val="1"/>
                <c:pt idx="0">
                  <c:v>Schlagrichtung (°)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[1]Tabelle1!$AV$4:$AV$5</c:f>
              <c:numCache>
                <c:formatCode>General</c:formatCode>
                <c:ptCount val="2"/>
                <c:pt idx="0">
                  <c:v>-175</c:v>
                </c:pt>
                <c:pt idx="1">
                  <c:v>45</c:v>
                </c:pt>
              </c:numCache>
            </c:numRef>
          </c:xVal>
          <c:yVal>
            <c:numRef>
              <c:f>[1]Tabelle1!$AW$4:$AW$5</c:f>
              <c:numCache>
                <c:formatCode>General</c:formatCode>
                <c:ptCount val="2"/>
                <c:pt idx="0">
                  <c:v>100</c:v>
                </c:pt>
                <c:pt idx="1">
                  <c:v>-100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1A-49DC-95CE-6FCB3F61B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482752"/>
        <c:axId val="178483312"/>
      </c:scatterChart>
      <c:valAx>
        <c:axId val="178482752"/>
        <c:scaling>
          <c:orientation val="minMax"/>
          <c:max val="40"/>
          <c:min val="-18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Zeit (ms)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8483312"/>
        <c:crossesAt val="-120"/>
        <c:crossBetween val="midCat"/>
        <c:majorUnit val="60"/>
      </c:valAx>
      <c:valAx>
        <c:axId val="178483312"/>
        <c:scaling>
          <c:orientation val="minMax"/>
          <c:max val="120"/>
          <c:min val="-1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Schlagrichtung (°)</a:t>
                </a:r>
              </a:p>
            </c:rich>
          </c:tx>
          <c:layout>
            <c:manualLayout>
              <c:xMode val="edge"/>
              <c:yMode val="edge"/>
              <c:x val="8.2682291666666671E-2"/>
              <c:y val="0.125829365079365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8482752"/>
        <c:crossesAt val="-200"/>
        <c:crossBetween val="midCat"/>
        <c:majorUnit val="6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Tabelle1!$AW$1:$AW$81</c:f>
              <c:numCache>
                <c:formatCode>General</c:formatCode>
                <c:ptCount val="81"/>
                <c:pt idx="0">
                  <c:v>-4</c:v>
                </c:pt>
                <c:pt idx="1">
                  <c:v>-3.8024999999999998</c:v>
                </c:pt>
                <c:pt idx="2">
                  <c:v>-3.61</c:v>
                </c:pt>
                <c:pt idx="3">
                  <c:v>-3.4224999999999994</c:v>
                </c:pt>
                <c:pt idx="4">
                  <c:v>-3.2399999999999993</c:v>
                </c:pt>
                <c:pt idx="5">
                  <c:v>-3.0624999999999991</c:v>
                </c:pt>
                <c:pt idx="6">
                  <c:v>-2.8899999999999992</c:v>
                </c:pt>
                <c:pt idx="7">
                  <c:v>-2.7224999999999988</c:v>
                </c:pt>
                <c:pt idx="8">
                  <c:v>-2.5599999999999987</c:v>
                </c:pt>
                <c:pt idx="9">
                  <c:v>-2.402499999999999</c:v>
                </c:pt>
                <c:pt idx="10">
                  <c:v>-2.2499999999999987</c:v>
                </c:pt>
                <c:pt idx="11">
                  <c:v>-2.1024999999999987</c:v>
                </c:pt>
                <c:pt idx="12">
                  <c:v>-1.9599999999999984</c:v>
                </c:pt>
                <c:pt idx="13">
                  <c:v>-1.8224999999999985</c:v>
                </c:pt>
                <c:pt idx="14">
                  <c:v>-1.6899999999999984</c:v>
                </c:pt>
                <c:pt idx="15">
                  <c:v>-1.5624999999999982</c:v>
                </c:pt>
                <c:pt idx="16">
                  <c:v>-1.4399999999999984</c:v>
                </c:pt>
                <c:pt idx="17">
                  <c:v>-1.3224999999999982</c:v>
                </c:pt>
                <c:pt idx="18">
                  <c:v>-1.2099999999999982</c:v>
                </c:pt>
                <c:pt idx="19">
                  <c:v>-1.1024999999999983</c:v>
                </c:pt>
                <c:pt idx="20">
                  <c:v>-0.99999999999999822</c:v>
                </c:pt>
                <c:pt idx="21">
                  <c:v>-0.90249999999999819</c:v>
                </c:pt>
                <c:pt idx="22">
                  <c:v>-0.80999999999999828</c:v>
                </c:pt>
                <c:pt idx="23">
                  <c:v>-0.72249999999999825</c:v>
                </c:pt>
                <c:pt idx="24">
                  <c:v>-0.63999999999999835</c:v>
                </c:pt>
                <c:pt idx="25">
                  <c:v>-0.56249999999999833</c:v>
                </c:pt>
                <c:pt idx="26">
                  <c:v>-0.48999999999999838</c:v>
                </c:pt>
                <c:pt idx="27">
                  <c:v>-0.42249999999999843</c:v>
                </c:pt>
                <c:pt idx="28">
                  <c:v>-0.35999999999999849</c:v>
                </c:pt>
                <c:pt idx="29">
                  <c:v>-0.3024999999999986</c:v>
                </c:pt>
                <c:pt idx="30">
                  <c:v>-0.24999999999999872</c:v>
                </c:pt>
                <c:pt idx="31">
                  <c:v>-0.20249999999999885</c:v>
                </c:pt>
                <c:pt idx="32">
                  <c:v>-0.159999999999999</c:v>
                </c:pt>
                <c:pt idx="33">
                  <c:v>-0.12249999999999912</c:v>
                </c:pt>
                <c:pt idx="34">
                  <c:v>-8.9999999999999261E-2</c:v>
                </c:pt>
                <c:pt idx="35">
                  <c:v>-6.2499999999999389E-2</c:v>
                </c:pt>
                <c:pt idx="36">
                  <c:v>-3.9999999999999515E-2</c:v>
                </c:pt>
                <c:pt idx="37">
                  <c:v>-2.2499999999999642E-2</c:v>
                </c:pt>
                <c:pt idx="38">
                  <c:v>-9.9999999999997591E-3</c:v>
                </c:pt>
                <c:pt idx="39">
                  <c:v>-2.4999999999998795E-3</c:v>
                </c:pt>
                <c:pt idx="40">
                  <c:v>-1.4577363749066988E-30</c:v>
                </c:pt>
                <c:pt idx="41">
                  <c:v>-2.500000000000121E-3</c:v>
                </c:pt>
                <c:pt idx="42">
                  <c:v>-1.0000000000000243E-2</c:v>
                </c:pt>
                <c:pt idx="43">
                  <c:v>-2.2500000000000363E-2</c:v>
                </c:pt>
                <c:pt idx="44">
                  <c:v>-4.0000000000000493E-2</c:v>
                </c:pt>
                <c:pt idx="45">
                  <c:v>-6.2500000000000611E-2</c:v>
                </c:pt>
                <c:pt idx="46">
                  <c:v>-9.0000000000000732E-2</c:v>
                </c:pt>
                <c:pt idx="47">
                  <c:v>-0.12250000000000084</c:v>
                </c:pt>
                <c:pt idx="48">
                  <c:v>-0.16000000000000095</c:v>
                </c:pt>
                <c:pt idx="49">
                  <c:v>-0.20250000000000107</c:v>
                </c:pt>
                <c:pt idx="50">
                  <c:v>-0.25000000000000122</c:v>
                </c:pt>
                <c:pt idx="51">
                  <c:v>-0.30250000000000138</c:v>
                </c:pt>
                <c:pt idx="52">
                  <c:v>-0.3600000000000016</c:v>
                </c:pt>
                <c:pt idx="53">
                  <c:v>-0.42250000000000176</c:v>
                </c:pt>
                <c:pt idx="54">
                  <c:v>-0.49000000000000193</c:v>
                </c:pt>
                <c:pt idx="55">
                  <c:v>-0.56250000000000222</c:v>
                </c:pt>
                <c:pt idx="56">
                  <c:v>-0.64000000000000234</c:v>
                </c:pt>
                <c:pt idx="57">
                  <c:v>-0.72250000000000258</c:v>
                </c:pt>
                <c:pt idx="58">
                  <c:v>-0.81000000000000283</c:v>
                </c:pt>
                <c:pt idx="59">
                  <c:v>-0.90250000000000308</c:v>
                </c:pt>
                <c:pt idx="60">
                  <c:v>-1.0000000000000031</c:v>
                </c:pt>
                <c:pt idx="61">
                  <c:v>-1.1025000000000034</c:v>
                </c:pt>
                <c:pt idx="62">
                  <c:v>-1.2100000000000035</c:v>
                </c:pt>
                <c:pt idx="63">
                  <c:v>-1.3225000000000038</c:v>
                </c:pt>
                <c:pt idx="64">
                  <c:v>-1.4400000000000042</c:v>
                </c:pt>
                <c:pt idx="65">
                  <c:v>-1.5625000000000044</c:v>
                </c:pt>
                <c:pt idx="66">
                  <c:v>-1.6900000000000048</c:v>
                </c:pt>
                <c:pt idx="67">
                  <c:v>-1.8225000000000051</c:v>
                </c:pt>
                <c:pt idx="68">
                  <c:v>-1.9600000000000053</c:v>
                </c:pt>
                <c:pt idx="69">
                  <c:v>-2.1025000000000058</c:v>
                </c:pt>
                <c:pt idx="70">
                  <c:v>-2.2500000000000062</c:v>
                </c:pt>
                <c:pt idx="71">
                  <c:v>-2.4025000000000065</c:v>
                </c:pt>
                <c:pt idx="72">
                  <c:v>-2.5600000000000067</c:v>
                </c:pt>
                <c:pt idx="73">
                  <c:v>-2.7225000000000072</c:v>
                </c:pt>
                <c:pt idx="74">
                  <c:v>-2.8900000000000072</c:v>
                </c:pt>
                <c:pt idx="75">
                  <c:v>-3.062500000000008</c:v>
                </c:pt>
                <c:pt idx="76">
                  <c:v>-3.2400000000000082</c:v>
                </c:pt>
                <c:pt idx="77">
                  <c:v>-3.4225000000000088</c:v>
                </c:pt>
                <c:pt idx="78">
                  <c:v>-3.6100000000000088</c:v>
                </c:pt>
                <c:pt idx="79">
                  <c:v>-3.8025000000000095</c:v>
                </c:pt>
                <c:pt idx="80">
                  <c:v>-4.0000000000000089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A-4D35-BBF6-E40D98A28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155264"/>
        <c:axId val="493156512"/>
      </c:lineChart>
      <c:catAx>
        <c:axId val="493155264"/>
        <c:scaling>
          <c:orientation val="minMax"/>
        </c:scaling>
        <c:delete val="1"/>
        <c:axPos val="b"/>
        <c:majorTickMark val="none"/>
        <c:minorTickMark val="none"/>
        <c:tickLblPos val="nextTo"/>
        <c:crossAx val="493156512"/>
        <c:crosses val="autoZero"/>
        <c:auto val="1"/>
        <c:lblAlgn val="ctr"/>
        <c:lblOffset val="100"/>
        <c:noMultiLvlLbl val="0"/>
      </c:catAx>
      <c:valAx>
        <c:axId val="493156512"/>
        <c:scaling>
          <c:orientation val="minMax"/>
          <c:max val="0.5"/>
          <c:min val="-4"/>
        </c:scaling>
        <c:delete val="1"/>
        <c:axPos val="l"/>
        <c:numFmt formatCode="General" sourceLinked="1"/>
        <c:majorTickMark val="none"/>
        <c:minorTickMark val="none"/>
        <c:tickLblPos val="nextTo"/>
        <c:crossAx val="49315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Tabelle1!$AW$1:$AW$81</c:f>
              <c:numCache>
                <c:formatCode>General</c:formatCode>
                <c:ptCount val="81"/>
                <c:pt idx="0">
                  <c:v>-4</c:v>
                </c:pt>
                <c:pt idx="1">
                  <c:v>-3.8024999999999998</c:v>
                </c:pt>
                <c:pt idx="2">
                  <c:v>-3.61</c:v>
                </c:pt>
                <c:pt idx="3">
                  <c:v>-3.4224999999999994</c:v>
                </c:pt>
                <c:pt idx="4">
                  <c:v>-3.2399999999999993</c:v>
                </c:pt>
                <c:pt idx="5">
                  <c:v>-3.0624999999999991</c:v>
                </c:pt>
                <c:pt idx="6">
                  <c:v>-2.8899999999999992</c:v>
                </c:pt>
                <c:pt idx="7">
                  <c:v>-2.7224999999999988</c:v>
                </c:pt>
                <c:pt idx="8">
                  <c:v>-2.5599999999999987</c:v>
                </c:pt>
                <c:pt idx="9">
                  <c:v>-2.402499999999999</c:v>
                </c:pt>
                <c:pt idx="10">
                  <c:v>-2.2499999999999987</c:v>
                </c:pt>
                <c:pt idx="11">
                  <c:v>-2.1024999999999987</c:v>
                </c:pt>
                <c:pt idx="12">
                  <c:v>-1.9599999999999984</c:v>
                </c:pt>
                <c:pt idx="13">
                  <c:v>-1.8224999999999985</c:v>
                </c:pt>
                <c:pt idx="14">
                  <c:v>-1.6899999999999984</c:v>
                </c:pt>
                <c:pt idx="15">
                  <c:v>-1.5624999999999982</c:v>
                </c:pt>
                <c:pt idx="16">
                  <c:v>-1.4399999999999984</c:v>
                </c:pt>
                <c:pt idx="17">
                  <c:v>-1.3224999999999982</c:v>
                </c:pt>
                <c:pt idx="18">
                  <c:v>-1.2099999999999982</c:v>
                </c:pt>
                <c:pt idx="19">
                  <c:v>-1.1024999999999983</c:v>
                </c:pt>
                <c:pt idx="20">
                  <c:v>-0.99999999999999822</c:v>
                </c:pt>
                <c:pt idx="21">
                  <c:v>-0.90249999999999819</c:v>
                </c:pt>
                <c:pt idx="22">
                  <c:v>-0.80999999999999828</c:v>
                </c:pt>
                <c:pt idx="23">
                  <c:v>-0.72249999999999825</c:v>
                </c:pt>
                <c:pt idx="24">
                  <c:v>-0.63999999999999835</c:v>
                </c:pt>
                <c:pt idx="25">
                  <c:v>-0.56249999999999833</c:v>
                </c:pt>
                <c:pt idx="26">
                  <c:v>-0.48999999999999838</c:v>
                </c:pt>
                <c:pt idx="27">
                  <c:v>-0.42249999999999843</c:v>
                </c:pt>
                <c:pt idx="28">
                  <c:v>-0.35999999999999849</c:v>
                </c:pt>
                <c:pt idx="29">
                  <c:v>-0.3024999999999986</c:v>
                </c:pt>
                <c:pt idx="30">
                  <c:v>-0.24999999999999872</c:v>
                </c:pt>
                <c:pt idx="31">
                  <c:v>-0.20249999999999885</c:v>
                </c:pt>
                <c:pt idx="32">
                  <c:v>-0.159999999999999</c:v>
                </c:pt>
                <c:pt idx="33">
                  <c:v>-0.12249999999999912</c:v>
                </c:pt>
                <c:pt idx="34">
                  <c:v>-8.9999999999999261E-2</c:v>
                </c:pt>
                <c:pt idx="35">
                  <c:v>-6.2499999999999389E-2</c:v>
                </c:pt>
                <c:pt idx="36">
                  <c:v>-3.9999999999999515E-2</c:v>
                </c:pt>
                <c:pt idx="37">
                  <c:v>-2.2499999999999642E-2</c:v>
                </c:pt>
                <c:pt idx="38">
                  <c:v>-9.9999999999997591E-3</c:v>
                </c:pt>
                <c:pt idx="39">
                  <c:v>-2.4999999999998795E-3</c:v>
                </c:pt>
                <c:pt idx="40">
                  <c:v>-1.4577363749066988E-30</c:v>
                </c:pt>
                <c:pt idx="41">
                  <c:v>-2.500000000000121E-3</c:v>
                </c:pt>
                <c:pt idx="42">
                  <c:v>-1.0000000000000243E-2</c:v>
                </c:pt>
                <c:pt idx="43">
                  <c:v>-2.2500000000000363E-2</c:v>
                </c:pt>
                <c:pt idx="44">
                  <c:v>-4.0000000000000493E-2</c:v>
                </c:pt>
                <c:pt idx="45">
                  <c:v>-6.2500000000000611E-2</c:v>
                </c:pt>
                <c:pt idx="46">
                  <c:v>-9.0000000000000732E-2</c:v>
                </c:pt>
                <c:pt idx="47">
                  <c:v>-0.12250000000000084</c:v>
                </c:pt>
                <c:pt idx="48">
                  <c:v>-0.16000000000000095</c:v>
                </c:pt>
                <c:pt idx="49">
                  <c:v>-0.20250000000000107</c:v>
                </c:pt>
                <c:pt idx="50">
                  <c:v>-0.25000000000000122</c:v>
                </c:pt>
                <c:pt idx="51">
                  <c:v>-0.30250000000000138</c:v>
                </c:pt>
                <c:pt idx="52">
                  <c:v>-0.3600000000000016</c:v>
                </c:pt>
                <c:pt idx="53">
                  <c:v>-0.42250000000000176</c:v>
                </c:pt>
                <c:pt idx="54">
                  <c:v>-0.49000000000000193</c:v>
                </c:pt>
                <c:pt idx="55">
                  <c:v>-0.56250000000000222</c:v>
                </c:pt>
                <c:pt idx="56">
                  <c:v>-0.64000000000000234</c:v>
                </c:pt>
                <c:pt idx="57">
                  <c:v>-0.72250000000000258</c:v>
                </c:pt>
                <c:pt idx="58">
                  <c:v>-0.81000000000000283</c:v>
                </c:pt>
                <c:pt idx="59">
                  <c:v>-0.90250000000000308</c:v>
                </c:pt>
                <c:pt idx="60">
                  <c:v>-1.0000000000000031</c:v>
                </c:pt>
                <c:pt idx="61">
                  <c:v>-1.1025000000000034</c:v>
                </c:pt>
                <c:pt idx="62">
                  <c:v>-1.2100000000000035</c:v>
                </c:pt>
                <c:pt idx="63">
                  <c:v>-1.3225000000000038</c:v>
                </c:pt>
                <c:pt idx="64">
                  <c:v>-1.4400000000000042</c:v>
                </c:pt>
                <c:pt idx="65">
                  <c:v>-1.5625000000000044</c:v>
                </c:pt>
                <c:pt idx="66">
                  <c:v>-1.6900000000000048</c:v>
                </c:pt>
                <c:pt idx="67">
                  <c:v>-1.8225000000000051</c:v>
                </c:pt>
                <c:pt idx="68">
                  <c:v>-1.9600000000000053</c:v>
                </c:pt>
                <c:pt idx="69">
                  <c:v>-2.1025000000000058</c:v>
                </c:pt>
                <c:pt idx="70">
                  <c:v>-2.2500000000000062</c:v>
                </c:pt>
                <c:pt idx="71">
                  <c:v>-2.4025000000000065</c:v>
                </c:pt>
                <c:pt idx="72">
                  <c:v>-2.5600000000000067</c:v>
                </c:pt>
                <c:pt idx="73">
                  <c:v>-2.7225000000000072</c:v>
                </c:pt>
                <c:pt idx="74">
                  <c:v>-2.8900000000000072</c:v>
                </c:pt>
                <c:pt idx="75">
                  <c:v>-3.062500000000008</c:v>
                </c:pt>
                <c:pt idx="76">
                  <c:v>-3.2400000000000082</c:v>
                </c:pt>
                <c:pt idx="77">
                  <c:v>-3.4225000000000088</c:v>
                </c:pt>
                <c:pt idx="78">
                  <c:v>-3.6100000000000088</c:v>
                </c:pt>
                <c:pt idx="79">
                  <c:v>-3.8025000000000095</c:v>
                </c:pt>
                <c:pt idx="80">
                  <c:v>-4.0000000000000089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51-4258-A251-70E0750EE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155264"/>
        <c:axId val="493156512"/>
      </c:lineChart>
      <c:catAx>
        <c:axId val="493155264"/>
        <c:scaling>
          <c:orientation val="minMax"/>
        </c:scaling>
        <c:delete val="1"/>
        <c:axPos val="b"/>
        <c:majorTickMark val="none"/>
        <c:minorTickMark val="none"/>
        <c:tickLblPos val="nextTo"/>
        <c:crossAx val="493156512"/>
        <c:crosses val="autoZero"/>
        <c:auto val="1"/>
        <c:lblAlgn val="ctr"/>
        <c:lblOffset val="100"/>
        <c:noMultiLvlLbl val="0"/>
      </c:catAx>
      <c:valAx>
        <c:axId val="493156512"/>
        <c:scaling>
          <c:orientation val="minMax"/>
          <c:max val="0.5"/>
          <c:min val="-4"/>
        </c:scaling>
        <c:delete val="1"/>
        <c:axPos val="l"/>
        <c:numFmt formatCode="General" sourceLinked="1"/>
        <c:majorTickMark val="none"/>
        <c:minorTickMark val="none"/>
        <c:tickLblPos val="nextTo"/>
        <c:crossAx val="49315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02457948752238E-3"/>
          <c:y val="0.19281772335482195"/>
          <c:w val="0.99569794170506565"/>
          <c:h val="0.80164078448527265"/>
        </c:manualLayout>
      </c:layout>
      <c:lineChart>
        <c:grouping val="standard"/>
        <c:varyColors val="0"/>
        <c:ser>
          <c:idx val="1"/>
          <c:order val="0"/>
          <c:tx>
            <c:strRef>
              <c:f>Tabelle1!$AW$1</c:f>
              <c:strCache>
                <c:ptCount val="1"/>
                <c:pt idx="0">
                  <c:v>beobachtet</c:v>
                </c:pt>
              </c:strCache>
            </c:strRef>
          </c:tx>
          <c:spPr>
            <a:ln w="63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Tabelle1!$AW$2:$AW$5</c:f>
              <c:numCache>
                <c:formatCode>General</c:formatCode>
                <c:ptCount val="4"/>
                <c:pt idx="0">
                  <c:v>90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8-42F3-A5D3-63465ACF7408}"/>
            </c:ext>
          </c:extLst>
        </c:ser>
        <c:ser>
          <c:idx val="2"/>
          <c:order val="1"/>
          <c:tx>
            <c:strRef>
              <c:f>Tabelle1!$AX$1</c:f>
              <c:strCache>
                <c:ptCount val="1"/>
                <c:pt idx="0">
                  <c:v>vorhergesagt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Tabelle1!$AX$2:$AX$5</c:f>
              <c:numCache>
                <c:formatCode>General</c:formatCode>
                <c:ptCount val="4"/>
                <c:pt idx="0">
                  <c:v>80</c:v>
                </c:pt>
                <c:pt idx="3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D8-42F3-A5D3-63465ACF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416127"/>
        <c:axId val="467422367"/>
      </c:lineChart>
      <c:catAx>
        <c:axId val="467416127"/>
        <c:scaling>
          <c:orientation val="minMax"/>
        </c:scaling>
        <c:delete val="1"/>
        <c:axPos val="b"/>
        <c:majorTickMark val="none"/>
        <c:minorTickMark val="none"/>
        <c:tickLblPos val="nextTo"/>
        <c:crossAx val="467422367"/>
        <c:crosses val="autoZero"/>
        <c:auto val="1"/>
        <c:lblAlgn val="ctr"/>
        <c:lblOffset val="100"/>
        <c:noMultiLvlLbl val="0"/>
      </c:catAx>
      <c:valAx>
        <c:axId val="4674223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4161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1687600522104422"/>
          <c:y val="2.8230489588470735E-2"/>
          <c:w val="0.24378433945756781"/>
          <c:h val="0.15107371306326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Tabelle1!$AW$9</c:f>
              <c:strCache>
                <c:ptCount val="1"/>
                <c:pt idx="0">
                  <c:v>beobachtet</c:v>
                </c:pt>
              </c:strCache>
            </c:strRef>
          </c:tx>
          <c:spPr>
            <a:ln w="63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Tabelle1!$AV$10:$AV$13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Tabelle1!$AW$10:$AW$13</c:f>
              <c:numCache>
                <c:formatCode>General</c:formatCode>
                <c:ptCount val="4"/>
                <c:pt idx="0">
                  <c:v>90</c:v>
                </c:pt>
                <c:pt idx="3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6F-4E1B-B077-3EBAC673510D}"/>
            </c:ext>
          </c:extLst>
        </c:ser>
        <c:ser>
          <c:idx val="1"/>
          <c:order val="1"/>
          <c:tx>
            <c:strRef>
              <c:f>Tabelle1!$AX$9</c:f>
              <c:strCache>
                <c:ptCount val="1"/>
                <c:pt idx="0">
                  <c:v>vorhergesagt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Tabelle1!$AV$10:$AV$13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Tabelle1!$AX$10:$AX$13</c:f>
              <c:numCache>
                <c:formatCode>General</c:formatCode>
                <c:ptCount val="4"/>
                <c:pt idx="0">
                  <c:v>80</c:v>
                </c:pt>
                <c:pt idx="3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6F-4E1B-B077-3EBAC673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4066432"/>
        <c:axId val="1264059360"/>
      </c:scatterChart>
      <c:valAx>
        <c:axId val="1264066432"/>
        <c:scaling>
          <c:orientation val="minMax"/>
          <c:max val="8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Zeit (ms)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264059360"/>
        <c:crosses val="autoZero"/>
        <c:crossBetween val="midCat"/>
        <c:majorUnit val="200"/>
      </c:valAx>
      <c:valAx>
        <c:axId val="1264059360"/>
        <c:scaling>
          <c:orientation val="minMax"/>
          <c:max val="1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Geschwindigkeit (norm.)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264066432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24288087606837608"/>
          <c:y val="5.3102222222222224E-2"/>
          <c:w val="0.67435185185185187"/>
          <c:h val="0.1580655555555555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</c:numCache>
            </c:numRef>
          </c:xVal>
          <c:yVal>
            <c:numRef>
              <c:f>Tabelle1!$B$2:$B$4</c:f>
              <c:numCache>
                <c:formatCode>General</c:formatCode>
                <c:ptCount val="3"/>
                <c:pt idx="0">
                  <c:v>150</c:v>
                </c:pt>
                <c:pt idx="1">
                  <c:v>100</c:v>
                </c:pt>
                <c:pt idx="2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75-46C5-9F03-A43F491E8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53999"/>
        <c:axId val="39149007"/>
      </c:scatterChart>
      <c:valAx>
        <c:axId val="39153999"/>
        <c:scaling>
          <c:orientation val="minMax"/>
          <c:max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CH" sz="800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CH" sz="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149007"/>
        <c:crosses val="autoZero"/>
        <c:crossBetween val="midCat"/>
        <c:majorUnit val="50"/>
      </c:valAx>
      <c:valAx>
        <c:axId val="39149007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CH" sz="800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de-CH" sz="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153999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xVal>
            <c:numRef>
              <c:f>Tabelle1!$A$2:$A$4</c:f>
              <c:numCache>
                <c:formatCode>General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</c:numCache>
            </c:numRef>
          </c:xVal>
          <c:yVal>
            <c:numRef>
              <c:f>Tabelle1!$B$2:$B$4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87-48C8-8365-C9F34DA4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53999"/>
        <c:axId val="39149007"/>
      </c:scatterChart>
      <c:valAx>
        <c:axId val="39153999"/>
        <c:scaling>
          <c:orientation val="minMax"/>
          <c:max val="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Zeit (ms)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149007"/>
        <c:crosses val="autoZero"/>
        <c:crossBetween val="midCat"/>
        <c:majorUnit val="100"/>
      </c:valAx>
      <c:valAx>
        <c:axId val="39149007"/>
        <c:scaling>
          <c:orientation val="minMax"/>
          <c:max val="1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Streuung (normalisiert)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9153999"/>
        <c:crosses val="autoZero"/>
        <c:crossBetween val="midCat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Tabelle1!$AM$1</c:f>
              <c:strCache>
                <c:ptCount val="1"/>
                <c:pt idx="0">
                  <c:v>TT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Tabelle1!$AL$2:$AL$41</c:f>
              <c:numCache>
                <c:formatCode>General</c:formatCode>
                <c:ptCount val="4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</c:numCache>
            </c:numRef>
          </c:xVal>
          <c:yVal>
            <c:numRef>
              <c:f>Tabelle1!$AM$2:$AM$41</c:f>
              <c:numCache>
                <c:formatCode>0.00</c:formatCode>
                <c:ptCount val="40"/>
                <c:pt idx="0">
                  <c:v>6.1282051282051091E-3</c:v>
                </c:pt>
                <c:pt idx="1">
                  <c:v>6.2631578947368377E-3</c:v>
                </c:pt>
                <c:pt idx="2">
                  <c:v>6.4054054054054274E-3</c:v>
                </c:pt>
                <c:pt idx="3">
                  <c:v>6.5555555555555584E-3</c:v>
                </c:pt>
                <c:pt idx="4">
                  <c:v>6.7142857142856935E-3</c:v>
                </c:pt>
                <c:pt idx="5">
                  <c:v>6.882352941176474E-3</c:v>
                </c:pt>
                <c:pt idx="6">
                  <c:v>7.0606060606060684E-3</c:v>
                </c:pt>
                <c:pt idx="7">
                  <c:v>7.2499999999999943E-3</c:v>
                </c:pt>
                <c:pt idx="8">
                  <c:v>7.4516129032258004E-3</c:v>
                </c:pt>
                <c:pt idx="9">
                  <c:v>7.6666666666666697E-3</c:v>
                </c:pt>
                <c:pt idx="10">
                  <c:v>7.8965517241379318E-3</c:v>
                </c:pt>
                <c:pt idx="11">
                  <c:v>8.1428571428571357E-3</c:v>
                </c:pt>
                <c:pt idx="12">
                  <c:v>8.4074074074074068E-3</c:v>
                </c:pt>
                <c:pt idx="13">
                  <c:v>8.6923076923077144E-3</c:v>
                </c:pt>
                <c:pt idx="14">
                  <c:v>8.9999999999999941E-3</c:v>
                </c:pt>
                <c:pt idx="15">
                  <c:v>9.3333333333333185E-3</c:v>
                </c:pt>
                <c:pt idx="16">
                  <c:v>9.6956521739130497E-3</c:v>
                </c:pt>
                <c:pt idx="17">
                  <c:v>1.0090909090909102E-2</c:v>
                </c:pt>
                <c:pt idx="18">
                  <c:v>1.0523809523809536E-2</c:v>
                </c:pt>
                <c:pt idx="19">
                  <c:v>1.0999999999999992E-2</c:v>
                </c:pt>
                <c:pt idx="20">
                  <c:v>1.1526315789473662E-2</c:v>
                </c:pt>
                <c:pt idx="21">
                  <c:v>1.2111111111111135E-2</c:v>
                </c:pt>
                <c:pt idx="22">
                  <c:v>1.2764705882352925E-2</c:v>
                </c:pt>
                <c:pt idx="23">
                  <c:v>1.3500000000000005E-2</c:v>
                </c:pt>
                <c:pt idx="24">
                  <c:v>1.433333333333333E-2</c:v>
                </c:pt>
                <c:pt idx="25">
                  <c:v>1.5285714285714277E-2</c:v>
                </c:pt>
                <c:pt idx="26">
                  <c:v>1.6384615384615411E-2</c:v>
                </c:pt>
                <c:pt idx="27">
                  <c:v>1.7666666666666643E-2</c:v>
                </c:pt>
                <c:pt idx="28">
                  <c:v>1.9181818181818203E-2</c:v>
                </c:pt>
                <c:pt idx="29">
                  <c:v>2.1000000000000008E-2</c:v>
                </c:pt>
                <c:pt idx="30">
                  <c:v>2.3222222222222227E-2</c:v>
                </c:pt>
                <c:pt idx="31">
                  <c:v>2.5999999999999985E-2</c:v>
                </c:pt>
                <c:pt idx="32">
                  <c:v>2.9571428571428561E-2</c:v>
                </c:pt>
                <c:pt idx="33">
                  <c:v>3.4333333333333334E-2</c:v>
                </c:pt>
                <c:pt idx="34">
                  <c:v>4.1000000000000029E-2</c:v>
                </c:pt>
                <c:pt idx="35">
                  <c:v>5.099999999999999E-2</c:v>
                </c:pt>
                <c:pt idx="36">
                  <c:v>6.7666666666666653E-2</c:v>
                </c:pt>
                <c:pt idx="37">
                  <c:v>0.10100000000000002</c:v>
                </c:pt>
                <c:pt idx="38">
                  <c:v>0.20100000000000001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3F-4959-BF6B-BC6077D13660}"/>
            </c:ext>
          </c:extLst>
        </c:ser>
        <c:ser>
          <c:idx val="1"/>
          <c:order val="1"/>
          <c:tx>
            <c:strRef>
              <c:f>Tabelle1!$AN$1</c:f>
              <c:strCache>
                <c:ptCount val="1"/>
                <c:pt idx="0">
                  <c:v>FB</c:v>
                </c:pt>
              </c:strCache>
            </c:strRef>
          </c:tx>
          <c:spPr>
            <a:ln w="127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Tabelle1!$AL$2:$AL$41</c:f>
              <c:numCache>
                <c:formatCode>General</c:formatCode>
                <c:ptCount val="4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</c:numCache>
            </c:numRef>
          </c:xVal>
          <c:yVal>
            <c:numRef>
              <c:f>Tabelle1!$AN$2:$AN$41</c:f>
              <c:numCache>
                <c:formatCode>0.00</c:formatCode>
                <c:ptCount val="40"/>
                <c:pt idx="0">
                  <c:v>4.128205128205136E-3</c:v>
                </c:pt>
                <c:pt idx="1">
                  <c:v>4.2631578947368298E-3</c:v>
                </c:pt>
                <c:pt idx="2">
                  <c:v>4.4054054054054334E-3</c:v>
                </c:pt>
                <c:pt idx="3">
                  <c:v>4.5555555555555297E-3</c:v>
                </c:pt>
                <c:pt idx="4">
                  <c:v>4.7142857142857169E-3</c:v>
                </c:pt>
                <c:pt idx="5">
                  <c:v>4.8823529411764497E-3</c:v>
                </c:pt>
                <c:pt idx="6">
                  <c:v>5.060606060606071E-3</c:v>
                </c:pt>
                <c:pt idx="7">
                  <c:v>5.2500000000000099E-3</c:v>
                </c:pt>
                <c:pt idx="8">
                  <c:v>5.4516129032257856E-3</c:v>
                </c:pt>
                <c:pt idx="9">
                  <c:v>5.6666666666667009E-3</c:v>
                </c:pt>
                <c:pt idx="10">
                  <c:v>5.8965517241379127E-3</c:v>
                </c:pt>
                <c:pt idx="11">
                  <c:v>6.1428571428571487E-3</c:v>
                </c:pt>
                <c:pt idx="12">
                  <c:v>6.4074074074074042E-3</c:v>
                </c:pt>
                <c:pt idx="13">
                  <c:v>6.6923076923076762E-3</c:v>
                </c:pt>
                <c:pt idx="14">
                  <c:v>7.0000000000000383E-3</c:v>
                </c:pt>
                <c:pt idx="15">
                  <c:v>7.3333333333333349E-3</c:v>
                </c:pt>
                <c:pt idx="16">
                  <c:v>7.6956521739130366E-3</c:v>
                </c:pt>
                <c:pt idx="17">
                  <c:v>8.0909090909090688E-3</c:v>
                </c:pt>
                <c:pt idx="18">
                  <c:v>8.5238095238095168E-3</c:v>
                </c:pt>
                <c:pt idx="19">
                  <c:v>9.0000000000000184E-3</c:v>
                </c:pt>
                <c:pt idx="20">
                  <c:v>9.5263157894736779E-3</c:v>
                </c:pt>
                <c:pt idx="21">
                  <c:v>1.0111111111111116E-2</c:v>
                </c:pt>
                <c:pt idx="22">
                  <c:v>1.0764705882352923E-2</c:v>
                </c:pt>
                <c:pt idx="23">
                  <c:v>1.1500000000000021E-2</c:v>
                </c:pt>
                <c:pt idx="24">
                  <c:v>1.2333333333333345E-2</c:v>
                </c:pt>
                <c:pt idx="25">
                  <c:v>1.3285714285714272E-2</c:v>
                </c:pt>
                <c:pt idx="26">
                  <c:v>1.4384615384615367E-2</c:v>
                </c:pt>
                <c:pt idx="27">
                  <c:v>1.5666666666666707E-2</c:v>
                </c:pt>
                <c:pt idx="28">
                  <c:v>1.7181818181818149E-2</c:v>
                </c:pt>
                <c:pt idx="29">
                  <c:v>1.900000000000001E-2</c:v>
                </c:pt>
                <c:pt idx="30">
                  <c:v>2.1222222222222219E-2</c:v>
                </c:pt>
                <c:pt idx="31">
                  <c:v>2.4000000000000004E-2</c:v>
                </c:pt>
                <c:pt idx="32">
                  <c:v>2.757142857142857E-2</c:v>
                </c:pt>
                <c:pt idx="33">
                  <c:v>3.233333333333336E-2</c:v>
                </c:pt>
                <c:pt idx="34">
                  <c:v>3.8999999999999979E-2</c:v>
                </c:pt>
                <c:pt idx="35">
                  <c:v>4.8999999999999995E-2</c:v>
                </c:pt>
                <c:pt idx="36">
                  <c:v>6.5666666666666693E-2</c:v>
                </c:pt>
                <c:pt idx="37">
                  <c:v>9.8999999999999977E-2</c:v>
                </c:pt>
                <c:pt idx="38">
                  <c:v>0.19900000000000001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3F-4959-BF6B-BC6077D13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075440"/>
        <c:axId val="178076000"/>
      </c:scatterChart>
      <c:valAx>
        <c:axId val="178075440"/>
        <c:scaling>
          <c:orientation val="minMax"/>
          <c:min val="-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»time </a:t>
                </a:r>
                <a:r>
                  <a:rPr lang="de-CH" sz="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CH" sz="800" dirty="0" err="1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contact</a:t>
                </a:r>
                <a:r>
                  <a:rPr lang="de-CH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 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CH" sz="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2896599616858235"/>
              <c:y val="0.828869855967078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8076000"/>
        <c:crosses val="autoZero"/>
        <c:crossBetween val="midCat"/>
        <c:majorUnit val="100"/>
      </c:valAx>
      <c:valAx>
        <c:axId val="178076000"/>
        <c:scaling>
          <c:orientation val="minMax"/>
          <c:max val="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Relativierung (1/</a:t>
                </a:r>
                <a:r>
                  <a:rPr lang="de-CH" sz="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0758141762452126E-2"/>
              <c:y val="0.14790534979423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8075440"/>
        <c:crossesAt val="-200"/>
        <c:crossBetween val="midCat"/>
        <c:majorUnit val="0.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21194731800766284"/>
          <c:y val="4.8507201646090535E-2"/>
          <c:w val="0.3937440972222222"/>
          <c:h val="0.1892633744855967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2557471264368"/>
          <c:y val="7.1862139917695467E-2"/>
          <c:w val="0.64292911877394632"/>
          <c:h val="0.65436419753086417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Tabelle1!$AU$1</c:f>
              <c:strCache>
                <c:ptCount val="1"/>
                <c:pt idx="0">
                  <c:v>TT</c:v>
                </c:pt>
              </c:strCache>
            </c:strRef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Tabelle1!$AT$2:$AT$41</c:f>
              <c:numCache>
                <c:formatCode>General</c:formatCode>
                <c:ptCount val="4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</c:numCache>
            </c:numRef>
          </c:xVal>
          <c:yVal>
            <c:numRef>
              <c:f>Tabelle1!$AU$2:$AU$41</c:f>
              <c:numCache>
                <c:formatCode>General</c:formatCode>
                <c:ptCount val="40"/>
                <c:pt idx="0">
                  <c:v>196.00000000000074</c:v>
                </c:pt>
                <c:pt idx="1">
                  <c:v>191.00000000000017</c:v>
                </c:pt>
                <c:pt idx="2">
                  <c:v>185.99999999999926</c:v>
                </c:pt>
                <c:pt idx="3">
                  <c:v>180.99999999999991</c:v>
                </c:pt>
                <c:pt idx="4">
                  <c:v>176.00000000000063</c:v>
                </c:pt>
                <c:pt idx="5">
                  <c:v>170.99999999999991</c:v>
                </c:pt>
                <c:pt idx="6">
                  <c:v>165.9999999999998</c:v>
                </c:pt>
                <c:pt idx="7">
                  <c:v>161.00000000000014</c:v>
                </c:pt>
                <c:pt idx="8">
                  <c:v>156.00000000000014</c:v>
                </c:pt>
                <c:pt idx="9">
                  <c:v>150.99999999999994</c:v>
                </c:pt>
                <c:pt idx="10">
                  <c:v>146</c:v>
                </c:pt>
                <c:pt idx="11">
                  <c:v>141.00000000000017</c:v>
                </c:pt>
                <c:pt idx="12">
                  <c:v>136</c:v>
                </c:pt>
                <c:pt idx="13">
                  <c:v>130.9999999999996</c:v>
                </c:pt>
                <c:pt idx="14">
                  <c:v>126.0000000000001</c:v>
                </c:pt>
                <c:pt idx="15">
                  <c:v>121.00000000000023</c:v>
                </c:pt>
                <c:pt idx="16">
                  <c:v>115.99999999999993</c:v>
                </c:pt>
                <c:pt idx="17">
                  <c:v>110.99999999999986</c:v>
                </c:pt>
                <c:pt idx="18">
                  <c:v>105.99999999999986</c:v>
                </c:pt>
                <c:pt idx="19">
                  <c:v>101.00000000000009</c:v>
                </c:pt>
                <c:pt idx="20">
                  <c:v>96.000000000000199</c:v>
                </c:pt>
                <c:pt idx="21">
                  <c:v>90.999999999999801</c:v>
                </c:pt>
                <c:pt idx="22">
                  <c:v>86.000000000000128</c:v>
                </c:pt>
                <c:pt idx="23">
                  <c:v>80.999999999999972</c:v>
                </c:pt>
                <c:pt idx="24">
                  <c:v>76.000000000000014</c:v>
                </c:pt>
                <c:pt idx="25">
                  <c:v>71.000000000000043</c:v>
                </c:pt>
                <c:pt idx="26">
                  <c:v>65.999999999999901</c:v>
                </c:pt>
                <c:pt idx="27">
                  <c:v>61.000000000000085</c:v>
                </c:pt>
                <c:pt idx="28">
                  <c:v>55.999999999999943</c:v>
                </c:pt>
                <c:pt idx="29">
                  <c:v>50.999999999999979</c:v>
                </c:pt>
                <c:pt idx="30">
                  <c:v>45.999999999999993</c:v>
                </c:pt>
                <c:pt idx="31">
                  <c:v>41.000000000000028</c:v>
                </c:pt>
                <c:pt idx="32">
                  <c:v>36.000000000000014</c:v>
                </c:pt>
                <c:pt idx="33">
                  <c:v>31</c:v>
                </c:pt>
                <c:pt idx="34">
                  <c:v>25.999999999999982</c:v>
                </c:pt>
                <c:pt idx="35">
                  <c:v>21.000000000000004</c:v>
                </c:pt>
                <c:pt idx="36">
                  <c:v>16.000000000000004</c:v>
                </c:pt>
                <c:pt idx="37">
                  <c:v>10.999999999999998</c:v>
                </c:pt>
                <c:pt idx="38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3A-4D5A-BD02-B121726AD55B}"/>
            </c:ext>
          </c:extLst>
        </c:ser>
        <c:ser>
          <c:idx val="1"/>
          <c:order val="1"/>
          <c:tx>
            <c:strRef>
              <c:f>Tabelle1!$AV$1</c:f>
              <c:strCache>
                <c:ptCount val="1"/>
                <c:pt idx="0">
                  <c:v>FB</c:v>
                </c:pt>
              </c:strCache>
            </c:strRef>
          </c:tx>
          <c:spPr>
            <a:ln w="127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Tabelle1!$AT$2:$AT$41</c:f>
              <c:numCache>
                <c:formatCode>General</c:formatCode>
                <c:ptCount val="4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</c:numCache>
            </c:numRef>
          </c:xVal>
          <c:yVal>
            <c:numRef>
              <c:f>Tabelle1!$AV$2:$AV$41</c:f>
              <c:numCache>
                <c:formatCode>General</c:formatCode>
                <c:ptCount val="40"/>
                <c:pt idx="0">
                  <c:v>193.99999999999972</c:v>
                </c:pt>
                <c:pt idx="1">
                  <c:v>189.00000000000045</c:v>
                </c:pt>
                <c:pt idx="2">
                  <c:v>183.99999999999903</c:v>
                </c:pt>
                <c:pt idx="3">
                  <c:v>179.00000000000082</c:v>
                </c:pt>
                <c:pt idx="4">
                  <c:v>173.99999999999991</c:v>
                </c:pt>
                <c:pt idx="5">
                  <c:v>169.0000000000006</c:v>
                </c:pt>
                <c:pt idx="6">
                  <c:v>163.99999999999972</c:v>
                </c:pt>
                <c:pt idx="7">
                  <c:v>158.99999999999974</c:v>
                </c:pt>
                <c:pt idx="8">
                  <c:v>154.00000000000051</c:v>
                </c:pt>
                <c:pt idx="9">
                  <c:v>148.99999999999923</c:v>
                </c:pt>
                <c:pt idx="10">
                  <c:v>144.0000000000004</c:v>
                </c:pt>
                <c:pt idx="11">
                  <c:v>138.99999999999989</c:v>
                </c:pt>
                <c:pt idx="12">
                  <c:v>134.00000000000006</c:v>
                </c:pt>
                <c:pt idx="13">
                  <c:v>129.00000000000028</c:v>
                </c:pt>
                <c:pt idx="14">
                  <c:v>123.9999999999994</c:v>
                </c:pt>
                <c:pt idx="15">
                  <c:v>118.99999999999997</c:v>
                </c:pt>
                <c:pt idx="16">
                  <c:v>114.00000000000009</c:v>
                </c:pt>
                <c:pt idx="17">
                  <c:v>109.00000000000028</c:v>
                </c:pt>
                <c:pt idx="18">
                  <c:v>104.00000000000009</c:v>
                </c:pt>
                <c:pt idx="19">
                  <c:v>98.999999999999801</c:v>
                </c:pt>
                <c:pt idx="20">
                  <c:v>94.000000000000043</c:v>
                </c:pt>
                <c:pt idx="21">
                  <c:v>88.999999999999972</c:v>
                </c:pt>
                <c:pt idx="22">
                  <c:v>84.000000000000142</c:v>
                </c:pt>
                <c:pt idx="23">
                  <c:v>78.999999999999858</c:v>
                </c:pt>
                <c:pt idx="24">
                  <c:v>73.999999999999929</c:v>
                </c:pt>
                <c:pt idx="25">
                  <c:v>69.000000000000057</c:v>
                </c:pt>
                <c:pt idx="26">
                  <c:v>64.000000000000071</c:v>
                </c:pt>
                <c:pt idx="27">
                  <c:v>58.999999999999851</c:v>
                </c:pt>
                <c:pt idx="28">
                  <c:v>54.000000000000099</c:v>
                </c:pt>
                <c:pt idx="29">
                  <c:v>48.999999999999972</c:v>
                </c:pt>
                <c:pt idx="30">
                  <c:v>44.000000000000007</c:v>
                </c:pt>
                <c:pt idx="31">
                  <c:v>38.999999999999993</c:v>
                </c:pt>
                <c:pt idx="32">
                  <c:v>34</c:v>
                </c:pt>
                <c:pt idx="33">
                  <c:v>28.999999999999975</c:v>
                </c:pt>
                <c:pt idx="34">
                  <c:v>24.000000000000014</c:v>
                </c:pt>
                <c:pt idx="35">
                  <c:v>19</c:v>
                </c:pt>
                <c:pt idx="36">
                  <c:v>13.999999999999995</c:v>
                </c:pt>
                <c:pt idx="37">
                  <c:v>9.0000000000000018</c:v>
                </c:pt>
                <c:pt idx="38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3A-4D5A-BD02-B121726AD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479392"/>
        <c:axId val="178479952"/>
      </c:scatterChart>
      <c:valAx>
        <c:axId val="178479392"/>
        <c:scaling>
          <c:orientation val="minMax"/>
          <c:min val="-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»time </a:t>
                </a:r>
                <a:r>
                  <a:rPr lang="de-CH" sz="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CH" sz="800" dirty="0" err="1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contact</a:t>
                </a:r>
                <a:r>
                  <a:rPr lang="de-CH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 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CH" sz="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3573275862068963"/>
              <c:y val="0.828869855967078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8479952"/>
        <c:crosses val="autoZero"/>
        <c:crossBetween val="midCat"/>
        <c:majorUnit val="100"/>
      </c:valAx>
      <c:valAx>
        <c:axId val="178479952"/>
        <c:scaling>
          <c:orientation val="minMax"/>
          <c:max val="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Kehrwert (ms)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8479392"/>
        <c:crossesAt val="-200"/>
        <c:crossBetween val="midCat"/>
        <c:majorUnit val="10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35447796934865899"/>
          <c:y val="4.8507201646090535E-2"/>
          <c:w val="0.3937440972222222"/>
          <c:h val="0.1827304526748971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Tabelle1!$X$1</c:f>
              <c:strCache>
                <c:ptCount val="1"/>
                <c:pt idx="0">
                  <c:v>TT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Tabelle1!$W$2:$W$41</c:f>
              <c:numCache>
                <c:formatCode>General</c:formatCode>
                <c:ptCount val="40"/>
                <c:pt idx="0">
                  <c:v>-200</c:v>
                </c:pt>
                <c:pt idx="1">
                  <c:v>-195</c:v>
                </c:pt>
                <c:pt idx="2">
                  <c:v>-190</c:v>
                </c:pt>
                <c:pt idx="3">
                  <c:v>-185</c:v>
                </c:pt>
                <c:pt idx="4">
                  <c:v>-180</c:v>
                </c:pt>
                <c:pt idx="5">
                  <c:v>-175</c:v>
                </c:pt>
                <c:pt idx="6">
                  <c:v>-170</c:v>
                </c:pt>
                <c:pt idx="7">
                  <c:v>-165</c:v>
                </c:pt>
                <c:pt idx="8">
                  <c:v>-160</c:v>
                </c:pt>
                <c:pt idx="9">
                  <c:v>-155</c:v>
                </c:pt>
                <c:pt idx="10">
                  <c:v>-150</c:v>
                </c:pt>
                <c:pt idx="11">
                  <c:v>-145</c:v>
                </c:pt>
                <c:pt idx="12">
                  <c:v>-140</c:v>
                </c:pt>
                <c:pt idx="13">
                  <c:v>-135</c:v>
                </c:pt>
                <c:pt idx="14">
                  <c:v>-130</c:v>
                </c:pt>
                <c:pt idx="15">
                  <c:v>-125</c:v>
                </c:pt>
                <c:pt idx="16">
                  <c:v>-120</c:v>
                </c:pt>
                <c:pt idx="17">
                  <c:v>-115</c:v>
                </c:pt>
                <c:pt idx="18">
                  <c:v>-110</c:v>
                </c:pt>
                <c:pt idx="19">
                  <c:v>-105</c:v>
                </c:pt>
                <c:pt idx="20">
                  <c:v>-100</c:v>
                </c:pt>
                <c:pt idx="21">
                  <c:v>-95</c:v>
                </c:pt>
                <c:pt idx="22">
                  <c:v>-90</c:v>
                </c:pt>
                <c:pt idx="23">
                  <c:v>-85</c:v>
                </c:pt>
                <c:pt idx="24">
                  <c:v>-80</c:v>
                </c:pt>
                <c:pt idx="25">
                  <c:v>-75</c:v>
                </c:pt>
                <c:pt idx="26">
                  <c:v>-70</c:v>
                </c:pt>
                <c:pt idx="27">
                  <c:v>-65</c:v>
                </c:pt>
                <c:pt idx="28">
                  <c:v>-60</c:v>
                </c:pt>
                <c:pt idx="29">
                  <c:v>-55</c:v>
                </c:pt>
                <c:pt idx="30">
                  <c:v>-50</c:v>
                </c:pt>
                <c:pt idx="31">
                  <c:v>-45</c:v>
                </c:pt>
                <c:pt idx="32">
                  <c:v>-40</c:v>
                </c:pt>
                <c:pt idx="33">
                  <c:v>-35</c:v>
                </c:pt>
                <c:pt idx="34">
                  <c:v>-30</c:v>
                </c:pt>
                <c:pt idx="35">
                  <c:v>-25</c:v>
                </c:pt>
                <c:pt idx="36">
                  <c:v>-20</c:v>
                </c:pt>
                <c:pt idx="37">
                  <c:v>-15</c:v>
                </c:pt>
                <c:pt idx="38">
                  <c:v>-10</c:v>
                </c:pt>
                <c:pt idx="39">
                  <c:v>-5</c:v>
                </c:pt>
              </c:numCache>
            </c:numRef>
          </c:xVal>
          <c:yVal>
            <c:numRef>
              <c:f>Tabelle1!$X$2:$X$41</c:f>
              <c:numCache>
                <c:formatCode>0.0</c:formatCode>
                <c:ptCount val="40"/>
                <c:pt idx="0">
                  <c:v>2.5000000000000001E-2</c:v>
                </c:pt>
                <c:pt idx="1">
                  <c:v>2.564102564102564E-2</c:v>
                </c:pt>
                <c:pt idx="2">
                  <c:v>2.6315789473684209E-2</c:v>
                </c:pt>
                <c:pt idx="3">
                  <c:v>2.7027027027027029E-2</c:v>
                </c:pt>
                <c:pt idx="4">
                  <c:v>2.777777777777778E-2</c:v>
                </c:pt>
                <c:pt idx="5">
                  <c:v>2.8571428571428571E-2</c:v>
                </c:pt>
                <c:pt idx="6">
                  <c:v>2.9411764705882353E-2</c:v>
                </c:pt>
                <c:pt idx="7">
                  <c:v>3.0303030303030304E-2</c:v>
                </c:pt>
                <c:pt idx="8">
                  <c:v>3.125E-2</c:v>
                </c:pt>
                <c:pt idx="9">
                  <c:v>3.2258064516129031E-2</c:v>
                </c:pt>
                <c:pt idx="10">
                  <c:v>3.3333333333333333E-2</c:v>
                </c:pt>
                <c:pt idx="11">
                  <c:v>3.4482758620689655E-2</c:v>
                </c:pt>
                <c:pt idx="12">
                  <c:v>3.5714285714285712E-2</c:v>
                </c:pt>
                <c:pt idx="13">
                  <c:v>3.7037037037037035E-2</c:v>
                </c:pt>
                <c:pt idx="14">
                  <c:v>3.8461538461538464E-2</c:v>
                </c:pt>
                <c:pt idx="15">
                  <c:v>0.04</c:v>
                </c:pt>
                <c:pt idx="16">
                  <c:v>4.1666666666666664E-2</c:v>
                </c:pt>
                <c:pt idx="17">
                  <c:v>4.3478260869565216E-2</c:v>
                </c:pt>
                <c:pt idx="18">
                  <c:v>4.5454545454545456E-2</c:v>
                </c:pt>
                <c:pt idx="19">
                  <c:v>4.7619047619047623E-2</c:v>
                </c:pt>
                <c:pt idx="20">
                  <c:v>0.05</c:v>
                </c:pt>
                <c:pt idx="21">
                  <c:v>5.2631578947368418E-2</c:v>
                </c:pt>
                <c:pt idx="22">
                  <c:v>5.5555555555555559E-2</c:v>
                </c:pt>
                <c:pt idx="23">
                  <c:v>5.8823529411764705E-2</c:v>
                </c:pt>
                <c:pt idx="24">
                  <c:v>6.25E-2</c:v>
                </c:pt>
                <c:pt idx="25">
                  <c:v>6.6666666666666666E-2</c:v>
                </c:pt>
                <c:pt idx="26">
                  <c:v>7.1428571428571425E-2</c:v>
                </c:pt>
                <c:pt idx="27">
                  <c:v>7.6923076923076927E-2</c:v>
                </c:pt>
                <c:pt idx="28">
                  <c:v>8.3333333333333329E-2</c:v>
                </c:pt>
                <c:pt idx="29">
                  <c:v>9.0909090909090912E-2</c:v>
                </c:pt>
                <c:pt idx="30">
                  <c:v>0.1</c:v>
                </c:pt>
                <c:pt idx="31">
                  <c:v>0.11111111111111112</c:v>
                </c:pt>
                <c:pt idx="32">
                  <c:v>0.125</c:v>
                </c:pt>
                <c:pt idx="33">
                  <c:v>0.14285714285714285</c:v>
                </c:pt>
                <c:pt idx="34">
                  <c:v>0.16666666666666666</c:v>
                </c:pt>
                <c:pt idx="35">
                  <c:v>0.2</c:v>
                </c:pt>
                <c:pt idx="36">
                  <c:v>0.25</c:v>
                </c:pt>
                <c:pt idx="37">
                  <c:v>0.33333333333333331</c:v>
                </c:pt>
                <c:pt idx="38">
                  <c:v>0.5</c:v>
                </c:pt>
                <c:pt idx="3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1A-4F36-9B6C-9BA72E04BEB4}"/>
            </c:ext>
          </c:extLst>
        </c:ser>
        <c:ser>
          <c:idx val="1"/>
          <c:order val="1"/>
          <c:tx>
            <c:strRef>
              <c:f>Tabelle1!$Y$1</c:f>
              <c:strCache>
                <c:ptCount val="1"/>
                <c:pt idx="0">
                  <c:v>FB</c:v>
                </c:pt>
              </c:strCache>
            </c:strRef>
          </c:tx>
          <c:spPr>
            <a:ln w="127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Tabelle1!$W$2:$W$41</c:f>
              <c:numCache>
                <c:formatCode>General</c:formatCode>
                <c:ptCount val="40"/>
                <c:pt idx="0">
                  <c:v>-200</c:v>
                </c:pt>
                <c:pt idx="1">
                  <c:v>-195</c:v>
                </c:pt>
                <c:pt idx="2">
                  <c:v>-190</c:v>
                </c:pt>
                <c:pt idx="3">
                  <c:v>-185</c:v>
                </c:pt>
                <c:pt idx="4">
                  <c:v>-180</c:v>
                </c:pt>
                <c:pt idx="5">
                  <c:v>-175</c:v>
                </c:pt>
                <c:pt idx="6">
                  <c:v>-170</c:v>
                </c:pt>
                <c:pt idx="7">
                  <c:v>-165</c:v>
                </c:pt>
                <c:pt idx="8">
                  <c:v>-160</c:v>
                </c:pt>
                <c:pt idx="9">
                  <c:v>-155</c:v>
                </c:pt>
                <c:pt idx="10">
                  <c:v>-150</c:v>
                </c:pt>
                <c:pt idx="11">
                  <c:v>-145</c:v>
                </c:pt>
                <c:pt idx="12">
                  <c:v>-140</c:v>
                </c:pt>
                <c:pt idx="13">
                  <c:v>-135</c:v>
                </c:pt>
                <c:pt idx="14">
                  <c:v>-130</c:v>
                </c:pt>
                <c:pt idx="15">
                  <c:v>-125</c:v>
                </c:pt>
                <c:pt idx="16">
                  <c:v>-120</c:v>
                </c:pt>
                <c:pt idx="17">
                  <c:v>-115</c:v>
                </c:pt>
                <c:pt idx="18">
                  <c:v>-110</c:v>
                </c:pt>
                <c:pt idx="19">
                  <c:v>-105</c:v>
                </c:pt>
                <c:pt idx="20">
                  <c:v>-100</c:v>
                </c:pt>
                <c:pt idx="21">
                  <c:v>-95</c:v>
                </c:pt>
                <c:pt idx="22">
                  <c:v>-90</c:v>
                </c:pt>
                <c:pt idx="23">
                  <c:v>-85</c:v>
                </c:pt>
                <c:pt idx="24">
                  <c:v>-80</c:v>
                </c:pt>
                <c:pt idx="25">
                  <c:v>-75</c:v>
                </c:pt>
                <c:pt idx="26">
                  <c:v>-70</c:v>
                </c:pt>
                <c:pt idx="27">
                  <c:v>-65</c:v>
                </c:pt>
                <c:pt idx="28">
                  <c:v>-60</c:v>
                </c:pt>
                <c:pt idx="29">
                  <c:v>-55</c:v>
                </c:pt>
                <c:pt idx="30">
                  <c:v>-50</c:v>
                </c:pt>
                <c:pt idx="31">
                  <c:v>-45</c:v>
                </c:pt>
                <c:pt idx="32">
                  <c:v>-40</c:v>
                </c:pt>
                <c:pt idx="33">
                  <c:v>-35</c:v>
                </c:pt>
                <c:pt idx="34">
                  <c:v>-30</c:v>
                </c:pt>
                <c:pt idx="35">
                  <c:v>-25</c:v>
                </c:pt>
                <c:pt idx="36">
                  <c:v>-20</c:v>
                </c:pt>
                <c:pt idx="37">
                  <c:v>-15</c:v>
                </c:pt>
                <c:pt idx="38">
                  <c:v>-10</c:v>
                </c:pt>
                <c:pt idx="39">
                  <c:v>-5</c:v>
                </c:pt>
              </c:numCache>
            </c:numRef>
          </c:xVal>
          <c:yVal>
            <c:numRef>
              <c:f>Tabelle1!$Y$2:$Y$41</c:f>
              <c:numCache>
                <c:formatCode>0.0</c:formatCode>
                <c:ptCount val="40"/>
                <c:pt idx="0">
                  <c:v>0.4375</c:v>
                </c:pt>
                <c:pt idx="1">
                  <c:v>0.44871794871794873</c:v>
                </c:pt>
                <c:pt idx="2">
                  <c:v>0.46052631578947367</c:v>
                </c:pt>
                <c:pt idx="3">
                  <c:v>0.47297297297297303</c:v>
                </c:pt>
                <c:pt idx="4">
                  <c:v>0.4861111111111111</c:v>
                </c:pt>
                <c:pt idx="5">
                  <c:v>0.5</c:v>
                </c:pt>
                <c:pt idx="6">
                  <c:v>0.51470588235294112</c:v>
                </c:pt>
                <c:pt idx="7">
                  <c:v>0.53030303030303028</c:v>
                </c:pt>
                <c:pt idx="8">
                  <c:v>0.546875</c:v>
                </c:pt>
                <c:pt idx="9">
                  <c:v>0.56451612903225801</c:v>
                </c:pt>
                <c:pt idx="10">
                  <c:v>0.58333333333333337</c:v>
                </c:pt>
                <c:pt idx="11">
                  <c:v>0.60344827586206895</c:v>
                </c:pt>
                <c:pt idx="12">
                  <c:v>0.625</c:v>
                </c:pt>
                <c:pt idx="13">
                  <c:v>0.64814814814814814</c:v>
                </c:pt>
                <c:pt idx="14">
                  <c:v>0.67307692307692302</c:v>
                </c:pt>
                <c:pt idx="15">
                  <c:v>0.70000000000000007</c:v>
                </c:pt>
                <c:pt idx="16">
                  <c:v>0.72916666666666674</c:v>
                </c:pt>
                <c:pt idx="17">
                  <c:v>0.76086956521739135</c:v>
                </c:pt>
                <c:pt idx="18">
                  <c:v>0.79545454545454541</c:v>
                </c:pt>
                <c:pt idx="19">
                  <c:v>0.83333333333333326</c:v>
                </c:pt>
                <c:pt idx="20">
                  <c:v>0.875</c:v>
                </c:pt>
                <c:pt idx="21">
                  <c:v>0.92105263157894735</c:v>
                </c:pt>
                <c:pt idx="22">
                  <c:v>0.97222222222222221</c:v>
                </c:pt>
                <c:pt idx="23">
                  <c:v>1.0294117647058822</c:v>
                </c:pt>
                <c:pt idx="24">
                  <c:v>1.09375</c:v>
                </c:pt>
                <c:pt idx="25">
                  <c:v>1.1666666666666667</c:v>
                </c:pt>
                <c:pt idx="26">
                  <c:v>1.25</c:v>
                </c:pt>
                <c:pt idx="27">
                  <c:v>1.346153846153846</c:v>
                </c:pt>
                <c:pt idx="28">
                  <c:v>1.4583333333333335</c:v>
                </c:pt>
                <c:pt idx="29">
                  <c:v>1.5909090909090908</c:v>
                </c:pt>
                <c:pt idx="30">
                  <c:v>1.75</c:v>
                </c:pt>
                <c:pt idx="31">
                  <c:v>1.9444444444444444</c:v>
                </c:pt>
                <c:pt idx="32">
                  <c:v>2.1875</c:v>
                </c:pt>
                <c:pt idx="33">
                  <c:v>2.5</c:v>
                </c:pt>
                <c:pt idx="34">
                  <c:v>2.916666666666667</c:v>
                </c:pt>
                <c:pt idx="35">
                  <c:v>3.5</c:v>
                </c:pt>
                <c:pt idx="36">
                  <c:v>4.375</c:v>
                </c:pt>
                <c:pt idx="37">
                  <c:v>5.8333333333333339</c:v>
                </c:pt>
                <c:pt idx="38">
                  <c:v>8.75</c:v>
                </c:pt>
                <c:pt idx="39">
                  <c:v>17.5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1A-4F36-9B6C-9BA72E04B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965392"/>
        <c:axId val="177965952"/>
      </c:scatterChart>
      <c:valAx>
        <c:axId val="177965392"/>
        <c:scaling>
          <c:orientation val="minMax"/>
          <c:min val="-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»time</a:t>
                </a:r>
                <a:r>
                  <a:rPr lang="de-CH" sz="800" baseline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CH" sz="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de-CH" sz="800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CH" sz="800" dirty="0" err="1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contact</a:t>
                </a:r>
                <a:r>
                  <a:rPr lang="de-CH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 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CH" sz="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2735864562787642"/>
              <c:y val="0.828869855967078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7965952"/>
        <c:crosses val="autoZero"/>
        <c:crossBetween val="midCat"/>
        <c:majorUnit val="100"/>
      </c:valAx>
      <c:valAx>
        <c:axId val="177965952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Netzhautabbild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7965392"/>
        <c:crossesAt val="-200"/>
        <c:crossBetween val="midCat"/>
        <c:majorUnit val="1"/>
      </c:valAx>
      <c:spPr>
        <a:noFill/>
        <a:ln w="25400">
          <a:noFill/>
        </a:ln>
        <a:effectLst/>
      </c:spPr>
    </c:plotArea>
    <c:legend>
      <c:legendPos val="tr"/>
      <c:layout>
        <c:manualLayout>
          <c:xMode val="edge"/>
          <c:yMode val="edge"/>
          <c:x val="0.21420263371620837"/>
          <c:y val="4.8507201646090535E-2"/>
          <c:w val="0.40256354166666675"/>
          <c:h val="0.1892633744855967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Tabelle1!$AC$1</c:f>
              <c:strCache>
                <c:ptCount val="1"/>
                <c:pt idx="0">
                  <c:v>TT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Tabelle1!$AB$2:$AB$41</c:f>
              <c:numCache>
                <c:formatCode>General</c:formatCode>
                <c:ptCount val="4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</c:numCache>
            </c:numRef>
          </c:xVal>
          <c:yVal>
            <c:numRef>
              <c:f>Tabelle1!$AC$2:$AC$41</c:f>
              <c:numCache>
                <c:formatCode>0.00</c:formatCode>
                <c:ptCount val="40"/>
                <c:pt idx="0">
                  <c:v>1.2820512820512774E-4</c:v>
                </c:pt>
                <c:pt idx="1">
                  <c:v>1.3495276653171379E-4</c:v>
                </c:pt>
                <c:pt idx="2">
                  <c:v>1.4224751066856388E-4</c:v>
                </c:pt>
                <c:pt idx="3">
                  <c:v>1.5015015015015022E-4</c:v>
                </c:pt>
                <c:pt idx="4">
                  <c:v>1.5873015873015816E-4</c:v>
                </c:pt>
                <c:pt idx="5">
                  <c:v>1.6806722689075639E-4</c:v>
                </c:pt>
                <c:pt idx="6">
                  <c:v>1.7825311942959026E-4</c:v>
                </c:pt>
                <c:pt idx="7">
                  <c:v>1.8939393939393923E-4</c:v>
                </c:pt>
                <c:pt idx="8">
                  <c:v>2.0161290322580626E-4</c:v>
                </c:pt>
                <c:pt idx="9">
                  <c:v>2.150537634408603E-4</c:v>
                </c:pt>
                <c:pt idx="10">
                  <c:v>2.2988505747126436E-4</c:v>
                </c:pt>
                <c:pt idx="11">
                  <c:v>2.4630541871921153E-4</c:v>
                </c:pt>
                <c:pt idx="12">
                  <c:v>2.6455026455026451E-4</c:v>
                </c:pt>
                <c:pt idx="13">
                  <c:v>2.8490028490028575E-4</c:v>
                </c:pt>
                <c:pt idx="14">
                  <c:v>3.0769230769230743E-4</c:v>
                </c:pt>
                <c:pt idx="15">
                  <c:v>3.3333333333333273E-4</c:v>
                </c:pt>
                <c:pt idx="16">
                  <c:v>3.6231884057971037E-4</c:v>
                </c:pt>
                <c:pt idx="17">
                  <c:v>3.9525691699604791E-4</c:v>
                </c:pt>
                <c:pt idx="18">
                  <c:v>4.329004329004335E-4</c:v>
                </c:pt>
                <c:pt idx="19">
                  <c:v>4.7619047619047586E-4</c:v>
                </c:pt>
                <c:pt idx="20">
                  <c:v>5.2631578947368311E-4</c:v>
                </c:pt>
                <c:pt idx="21">
                  <c:v>5.8479532163742821E-4</c:v>
                </c:pt>
                <c:pt idx="22">
                  <c:v>6.5359477124182915E-4</c:v>
                </c:pt>
                <c:pt idx="23">
                  <c:v>7.3529411764705903E-4</c:v>
                </c:pt>
                <c:pt idx="24">
                  <c:v>8.3333333333333317E-4</c:v>
                </c:pt>
                <c:pt idx="25">
                  <c:v>9.5238095238095173E-4</c:v>
                </c:pt>
                <c:pt idx="26">
                  <c:v>1.0989010989011006E-3</c:v>
                </c:pt>
                <c:pt idx="27">
                  <c:v>1.2820512820512803E-3</c:v>
                </c:pt>
                <c:pt idx="28">
                  <c:v>1.5151515151515167E-3</c:v>
                </c:pt>
                <c:pt idx="29">
                  <c:v>1.8181818181818188E-3</c:v>
                </c:pt>
                <c:pt idx="30">
                  <c:v>2.2222222222222227E-3</c:v>
                </c:pt>
                <c:pt idx="31">
                  <c:v>2.7777777777777761E-3</c:v>
                </c:pt>
                <c:pt idx="32">
                  <c:v>3.57142857142857E-3</c:v>
                </c:pt>
                <c:pt idx="33">
                  <c:v>4.7619047619047615E-3</c:v>
                </c:pt>
                <c:pt idx="34">
                  <c:v>6.6666666666666706E-3</c:v>
                </c:pt>
                <c:pt idx="35">
                  <c:v>9.9999999999999985E-3</c:v>
                </c:pt>
                <c:pt idx="36">
                  <c:v>1.6666666666666663E-2</c:v>
                </c:pt>
                <c:pt idx="37">
                  <c:v>3.333333333333334E-2</c:v>
                </c:pt>
                <c:pt idx="38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0F-4DCF-A528-F16651421D8A}"/>
            </c:ext>
          </c:extLst>
        </c:ser>
        <c:ser>
          <c:idx val="1"/>
          <c:order val="1"/>
          <c:tx>
            <c:strRef>
              <c:f>Tabelle1!$AD$1</c:f>
              <c:strCache>
                <c:ptCount val="1"/>
                <c:pt idx="0">
                  <c:v>FB</c:v>
                </c:pt>
              </c:strCache>
            </c:strRef>
          </c:tx>
          <c:spPr>
            <a:ln w="127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Tabelle1!$AB$2:$AB$41</c:f>
              <c:numCache>
                <c:formatCode>General</c:formatCode>
                <c:ptCount val="40"/>
                <c:pt idx="0">
                  <c:v>-195</c:v>
                </c:pt>
                <c:pt idx="1">
                  <c:v>-190</c:v>
                </c:pt>
                <c:pt idx="2">
                  <c:v>-185</c:v>
                </c:pt>
                <c:pt idx="3">
                  <c:v>-180</c:v>
                </c:pt>
                <c:pt idx="4">
                  <c:v>-175</c:v>
                </c:pt>
                <c:pt idx="5">
                  <c:v>-170</c:v>
                </c:pt>
                <c:pt idx="6">
                  <c:v>-165</c:v>
                </c:pt>
                <c:pt idx="7">
                  <c:v>-160</c:v>
                </c:pt>
                <c:pt idx="8">
                  <c:v>-155</c:v>
                </c:pt>
                <c:pt idx="9">
                  <c:v>-150</c:v>
                </c:pt>
                <c:pt idx="10">
                  <c:v>-145</c:v>
                </c:pt>
                <c:pt idx="11">
                  <c:v>-140</c:v>
                </c:pt>
                <c:pt idx="12">
                  <c:v>-135</c:v>
                </c:pt>
                <c:pt idx="13">
                  <c:v>-130</c:v>
                </c:pt>
                <c:pt idx="14">
                  <c:v>-125</c:v>
                </c:pt>
                <c:pt idx="15">
                  <c:v>-120</c:v>
                </c:pt>
                <c:pt idx="16">
                  <c:v>-115</c:v>
                </c:pt>
                <c:pt idx="17">
                  <c:v>-110</c:v>
                </c:pt>
                <c:pt idx="18">
                  <c:v>-105</c:v>
                </c:pt>
                <c:pt idx="19">
                  <c:v>-100</c:v>
                </c:pt>
                <c:pt idx="20">
                  <c:v>-95</c:v>
                </c:pt>
                <c:pt idx="21">
                  <c:v>-90</c:v>
                </c:pt>
                <c:pt idx="22">
                  <c:v>-85</c:v>
                </c:pt>
                <c:pt idx="23">
                  <c:v>-80</c:v>
                </c:pt>
                <c:pt idx="24">
                  <c:v>-75</c:v>
                </c:pt>
                <c:pt idx="25">
                  <c:v>-70</c:v>
                </c:pt>
                <c:pt idx="26">
                  <c:v>-65</c:v>
                </c:pt>
                <c:pt idx="27">
                  <c:v>-60</c:v>
                </c:pt>
                <c:pt idx="28">
                  <c:v>-55</c:v>
                </c:pt>
                <c:pt idx="29">
                  <c:v>-50</c:v>
                </c:pt>
                <c:pt idx="30">
                  <c:v>-45</c:v>
                </c:pt>
                <c:pt idx="31">
                  <c:v>-40</c:v>
                </c:pt>
                <c:pt idx="32">
                  <c:v>-35</c:v>
                </c:pt>
                <c:pt idx="33">
                  <c:v>-30</c:v>
                </c:pt>
                <c:pt idx="34">
                  <c:v>-25</c:v>
                </c:pt>
                <c:pt idx="35">
                  <c:v>-20</c:v>
                </c:pt>
                <c:pt idx="36">
                  <c:v>-15</c:v>
                </c:pt>
                <c:pt idx="37">
                  <c:v>-10</c:v>
                </c:pt>
                <c:pt idx="38">
                  <c:v>-5</c:v>
                </c:pt>
                <c:pt idx="39">
                  <c:v>0</c:v>
                </c:pt>
              </c:numCache>
            </c:numRef>
          </c:xVal>
          <c:yVal>
            <c:numRef>
              <c:f>Tabelle1!$AD$2:$AD$41</c:f>
              <c:numCache>
                <c:formatCode>0.00</c:formatCode>
                <c:ptCount val="40"/>
                <c:pt idx="0">
                  <c:v>2.2435897435897469E-3</c:v>
                </c:pt>
                <c:pt idx="1">
                  <c:v>2.3616734143049878E-3</c:v>
                </c:pt>
                <c:pt idx="2">
                  <c:v>2.4893314366998707E-3</c:v>
                </c:pt>
                <c:pt idx="3">
                  <c:v>2.6276276276276157E-3</c:v>
                </c:pt>
                <c:pt idx="4">
                  <c:v>2.7777777777777792E-3</c:v>
                </c:pt>
                <c:pt idx="5">
                  <c:v>2.9411764705882248E-3</c:v>
                </c:pt>
                <c:pt idx="6">
                  <c:v>3.1194295900178306E-3</c:v>
                </c:pt>
                <c:pt idx="7">
                  <c:v>3.3143939393939447E-3</c:v>
                </c:pt>
                <c:pt idx="8">
                  <c:v>3.5282258064516015E-3</c:v>
                </c:pt>
                <c:pt idx="9">
                  <c:v>3.7634408602150726E-3</c:v>
                </c:pt>
                <c:pt idx="10">
                  <c:v>4.022988505747116E-3</c:v>
                </c:pt>
                <c:pt idx="11">
                  <c:v>4.3103448275862103E-3</c:v>
                </c:pt>
                <c:pt idx="12">
                  <c:v>4.6296296296296276E-3</c:v>
                </c:pt>
                <c:pt idx="13">
                  <c:v>4.9857549857549753E-3</c:v>
                </c:pt>
                <c:pt idx="14">
                  <c:v>5.3846153846154095E-3</c:v>
                </c:pt>
                <c:pt idx="15">
                  <c:v>5.8333333333333345E-3</c:v>
                </c:pt>
                <c:pt idx="16">
                  <c:v>6.3405797101449227E-3</c:v>
                </c:pt>
                <c:pt idx="17">
                  <c:v>6.9169960474308127E-3</c:v>
                </c:pt>
                <c:pt idx="18">
                  <c:v>7.575757575757569E-3</c:v>
                </c:pt>
                <c:pt idx="19">
                  <c:v>8.3333333333333488E-3</c:v>
                </c:pt>
                <c:pt idx="20">
                  <c:v>9.2105263157894694E-3</c:v>
                </c:pt>
                <c:pt idx="21">
                  <c:v>1.0233918128654974E-2</c:v>
                </c:pt>
                <c:pt idx="22">
                  <c:v>1.1437908496732008E-2</c:v>
                </c:pt>
                <c:pt idx="23">
                  <c:v>1.286764705882355E-2</c:v>
                </c:pt>
                <c:pt idx="24">
                  <c:v>1.4583333333333347E-2</c:v>
                </c:pt>
                <c:pt idx="25">
                  <c:v>1.6666666666666653E-2</c:v>
                </c:pt>
                <c:pt idx="26">
                  <c:v>1.9230769230769208E-2</c:v>
                </c:pt>
                <c:pt idx="27">
                  <c:v>2.2435897435897488E-2</c:v>
                </c:pt>
                <c:pt idx="28">
                  <c:v>2.6515151515151471E-2</c:v>
                </c:pt>
                <c:pt idx="29">
                  <c:v>3.1818181818181836E-2</c:v>
                </c:pt>
                <c:pt idx="30">
                  <c:v>3.8888888888888883E-2</c:v>
                </c:pt>
                <c:pt idx="31">
                  <c:v>4.8611111111111119E-2</c:v>
                </c:pt>
                <c:pt idx="32">
                  <c:v>6.25E-2</c:v>
                </c:pt>
                <c:pt idx="33">
                  <c:v>8.3333333333333398E-2</c:v>
                </c:pt>
                <c:pt idx="34">
                  <c:v>0.11666666666666661</c:v>
                </c:pt>
                <c:pt idx="35">
                  <c:v>0.17499999999999999</c:v>
                </c:pt>
                <c:pt idx="36">
                  <c:v>0.2916666666666668</c:v>
                </c:pt>
                <c:pt idx="37">
                  <c:v>0.58333333333333326</c:v>
                </c:pt>
                <c:pt idx="38">
                  <c:v>1.75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0F-4DCF-A528-F16651421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071520"/>
        <c:axId val="178072080"/>
      </c:scatterChart>
      <c:valAx>
        <c:axId val="178071520"/>
        <c:scaling>
          <c:orientation val="minMax"/>
          <c:min val="-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r>
                  <a:rPr lang="de-CH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r>
                  <a:rPr lang="de-CH" sz="800" baseline="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CH" sz="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de-CH" sz="800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CH" sz="800" dirty="0" err="1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contact</a:t>
                </a:r>
                <a:r>
                  <a:rPr lang="de-CH" sz="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 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CH" sz="8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de-CH" sz="800" dirty="0"/>
              </a:p>
            </c:rich>
          </c:tx>
          <c:layout>
            <c:manualLayout>
              <c:xMode val="edge"/>
              <c:yMode val="edge"/>
              <c:x val="0.32747874396135268"/>
              <c:y val="0.825146090534979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8072080"/>
        <c:crosses val="autoZero"/>
        <c:crossBetween val="midCat"/>
        <c:majorUnit val="100"/>
      </c:valAx>
      <c:valAx>
        <c:axId val="178072080"/>
        <c:scaling>
          <c:orientation val="minMax"/>
          <c:max val="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Veränderung</a:t>
                </a:r>
                <a:r>
                  <a:rPr lang="de-CH" sz="8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(cm/ms)</a:t>
                </a:r>
                <a:endParaRPr lang="de-CH" sz="8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6.4675845410628013E-2"/>
              <c:y val="0.1066172839506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8071520"/>
        <c:crossesAt val="-200"/>
        <c:crossBetween val="midCat"/>
        <c:majorUnit val="0.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21466714975845411"/>
          <c:y val="4.8507201646090535E-2"/>
          <c:w val="0.40256354166666675"/>
          <c:h val="0.1892633744855967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Tabelle1!$Z$1</c:f>
              <c:strCache>
                <c:ptCount val="1"/>
                <c:pt idx="0">
                  <c:v>Abbildwert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208-40D4-BBB3-7BF33AD8C573}"/>
              </c:ext>
            </c:extLst>
          </c:dPt>
          <c:dPt>
            <c:idx val="3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208-40D4-BBB3-7BF33AD8C573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208-40D4-BBB3-7BF33AD8C573}"/>
              </c:ext>
            </c:extLst>
          </c:dPt>
          <c:dPt>
            <c:idx val="7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208-40D4-BBB3-7BF33AD8C573}"/>
              </c:ext>
            </c:extLst>
          </c:dPt>
          <c:cat>
            <c:strRef>
              <c:f>Tabelle1!$Y$2:$Y$10</c:f>
              <c:strCache>
                <c:ptCount val="9"/>
                <c:pt idx="0">
                  <c:v>t0</c:v>
                </c:pt>
                <c:pt idx="2">
                  <c:v>t1</c:v>
                </c:pt>
                <c:pt idx="4">
                  <c:v>t2</c:v>
                </c:pt>
                <c:pt idx="6">
                  <c:v>t3</c:v>
                </c:pt>
                <c:pt idx="8">
                  <c:v>t4</c:v>
                </c:pt>
              </c:strCache>
            </c:strRef>
          </c:cat>
          <c:val>
            <c:numRef>
              <c:f>Tabelle1!$Z$2:$Z$10</c:f>
              <c:numCache>
                <c:formatCode>0</c:formatCode>
                <c:ptCount val="9"/>
                <c:pt idx="0">
                  <c:v>0</c:v>
                </c:pt>
                <c:pt idx="1">
                  <c:v>2.1000000000000019</c:v>
                </c:pt>
                <c:pt idx="2">
                  <c:v>4.2000000000000037</c:v>
                </c:pt>
                <c:pt idx="3">
                  <c:v>6.6333333333333346</c:v>
                </c:pt>
                <c:pt idx="4">
                  <c:v>9.0666666666666647</c:v>
                </c:pt>
                <c:pt idx="5">
                  <c:v>12.333333333333334</c:v>
                </c:pt>
                <c:pt idx="6">
                  <c:v>15.600000000000003</c:v>
                </c:pt>
                <c:pt idx="7">
                  <c:v>22.200000000000003</c:v>
                </c:pt>
                <c:pt idx="8">
                  <c:v>28.800000000000004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08-40D4-BBB3-7BF33AD8C573}"/>
            </c:ext>
          </c:extLst>
        </c:ser>
        <c:ser>
          <c:idx val="1"/>
          <c:order val="1"/>
          <c:tx>
            <c:strRef>
              <c:f>Tabelle1!$AA$1</c:f>
              <c:strCache>
                <c:ptCount val="1"/>
                <c:pt idx="0">
                  <c:v>Veränderung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triangle"/>
              <c:size val="7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208-40D4-BBB3-7BF33AD8C573}"/>
              </c:ext>
            </c:extLst>
          </c:dPt>
          <c:dPt>
            <c:idx val="4"/>
            <c:marker>
              <c:symbol val="triangle"/>
              <c:size val="7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208-40D4-BBB3-7BF33AD8C573}"/>
              </c:ext>
            </c:extLst>
          </c:dPt>
          <c:dPt>
            <c:idx val="6"/>
            <c:marker>
              <c:symbol val="triangle"/>
              <c:size val="7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208-40D4-BBB3-7BF33AD8C573}"/>
              </c:ext>
            </c:extLst>
          </c:dPt>
          <c:cat>
            <c:strRef>
              <c:f>Tabelle1!$Y$2:$Y$10</c:f>
              <c:strCache>
                <c:ptCount val="9"/>
                <c:pt idx="0">
                  <c:v>t0</c:v>
                </c:pt>
                <c:pt idx="2">
                  <c:v>t1</c:v>
                </c:pt>
                <c:pt idx="4">
                  <c:v>t2</c:v>
                </c:pt>
                <c:pt idx="6">
                  <c:v>t3</c:v>
                </c:pt>
                <c:pt idx="8">
                  <c:v>t4</c:v>
                </c:pt>
              </c:strCache>
            </c:strRef>
          </c:cat>
          <c:val>
            <c:numRef>
              <c:f>Tabelle1!$AA$2:$AA$10</c:f>
              <c:numCache>
                <c:formatCode>0</c:formatCode>
                <c:ptCount val="9"/>
                <c:pt idx="1">
                  <c:v>4.2000000000000037</c:v>
                </c:pt>
                <c:pt idx="2">
                  <c:v>4.5333333333333323</c:v>
                </c:pt>
                <c:pt idx="3">
                  <c:v>4.8666666666666609</c:v>
                </c:pt>
                <c:pt idx="4">
                  <c:v>5.6999999999999993</c:v>
                </c:pt>
                <c:pt idx="5">
                  <c:v>6.5333333333333385</c:v>
                </c:pt>
                <c:pt idx="6">
                  <c:v>9.8666666666666707</c:v>
                </c:pt>
                <c:pt idx="7">
                  <c:v>13.200000000000001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208-40D4-BBB3-7BF33AD8C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20496"/>
        <c:axId val="177321056"/>
      </c:lineChart>
      <c:catAx>
        <c:axId val="17732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7321056"/>
        <c:crosses val="autoZero"/>
        <c:auto val="1"/>
        <c:lblAlgn val="ctr"/>
        <c:lblOffset val="100"/>
        <c:tickMarkSkip val="2"/>
        <c:noMultiLvlLbl val="0"/>
      </c:catAx>
      <c:valAx>
        <c:axId val="177321056"/>
        <c:scaling>
          <c:orientation val="minMax"/>
          <c:max val="20"/>
        </c:scaling>
        <c:delete val="0"/>
        <c:axPos val="l"/>
        <c:numFmt formatCode="0" sourceLinked="1"/>
        <c:majorTickMark val="none"/>
        <c:minorTickMark val="none"/>
        <c:tickLblPos val="none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7320496"/>
        <c:crosses val="autoZero"/>
        <c:crossBetween val="midCat"/>
        <c:majorUnit val="5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5.7725529100529104E-2"/>
          <c:y val="3.9937106918238992E-2"/>
          <c:w val="0.87507870370370366"/>
          <c:h val="0.1639182389937106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Tabelle1!$AD$1</c:f>
              <c:strCache>
                <c:ptCount val="1"/>
                <c:pt idx="0">
                  <c:v>Abbildwert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9C5-4712-B82E-47C0E0A5A411}"/>
              </c:ext>
            </c:extLst>
          </c:dPt>
          <c:dPt>
            <c:idx val="3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9C5-4712-B82E-47C0E0A5A411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9C5-4712-B82E-47C0E0A5A411}"/>
              </c:ext>
            </c:extLst>
          </c:dPt>
          <c:dPt>
            <c:idx val="7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9C5-4712-B82E-47C0E0A5A411}"/>
              </c:ext>
            </c:extLst>
          </c:dPt>
          <c:cat>
            <c:strRef>
              <c:f>Tabelle1!$AC$2:$AC$10</c:f>
              <c:strCache>
                <c:ptCount val="9"/>
                <c:pt idx="0">
                  <c:v>t0</c:v>
                </c:pt>
                <c:pt idx="2">
                  <c:v>t1</c:v>
                </c:pt>
                <c:pt idx="4">
                  <c:v>t2</c:v>
                </c:pt>
                <c:pt idx="6">
                  <c:v>t3</c:v>
                </c:pt>
                <c:pt idx="8">
                  <c:v>t4</c:v>
                </c:pt>
              </c:strCache>
            </c:strRef>
          </c:cat>
          <c:val>
            <c:numRef>
              <c:f>Tabelle1!$AD$2:$AD$10</c:f>
              <c:numCache>
                <c:formatCode>0</c:formatCode>
                <c:ptCount val="9"/>
                <c:pt idx="0">
                  <c:v>0</c:v>
                </c:pt>
                <c:pt idx="1">
                  <c:v>1.6000000000000014</c:v>
                </c:pt>
                <c:pt idx="2">
                  <c:v>3.2000000000000028</c:v>
                </c:pt>
                <c:pt idx="3">
                  <c:v>4.8000000000000007</c:v>
                </c:pt>
                <c:pt idx="4">
                  <c:v>6.3999999999999986</c:v>
                </c:pt>
                <c:pt idx="5">
                  <c:v>8</c:v>
                </c:pt>
                <c:pt idx="6">
                  <c:v>9.6000000000000014</c:v>
                </c:pt>
                <c:pt idx="7">
                  <c:v>11.200000000000001</c:v>
                </c:pt>
                <c:pt idx="8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9C5-4712-B82E-47C0E0A5A411}"/>
            </c:ext>
          </c:extLst>
        </c:ser>
        <c:ser>
          <c:idx val="1"/>
          <c:order val="1"/>
          <c:tx>
            <c:strRef>
              <c:f>Tabelle1!$AE$1</c:f>
              <c:strCache>
                <c:ptCount val="1"/>
                <c:pt idx="0">
                  <c:v>Veränderung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triangle"/>
              <c:size val="7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9C5-4712-B82E-47C0E0A5A411}"/>
              </c:ext>
            </c:extLst>
          </c:dPt>
          <c:dPt>
            <c:idx val="4"/>
            <c:marker>
              <c:symbol val="triangle"/>
              <c:size val="7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9C5-4712-B82E-47C0E0A5A411}"/>
              </c:ext>
            </c:extLst>
          </c:dPt>
          <c:dPt>
            <c:idx val="6"/>
            <c:marker>
              <c:symbol val="triangle"/>
              <c:size val="7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9C5-4712-B82E-47C0E0A5A411}"/>
              </c:ext>
            </c:extLst>
          </c:dPt>
          <c:cat>
            <c:strRef>
              <c:f>Tabelle1!$AC$2:$AC$10</c:f>
              <c:strCache>
                <c:ptCount val="9"/>
                <c:pt idx="0">
                  <c:v>t0</c:v>
                </c:pt>
                <c:pt idx="2">
                  <c:v>t1</c:v>
                </c:pt>
                <c:pt idx="4">
                  <c:v>t2</c:v>
                </c:pt>
                <c:pt idx="6">
                  <c:v>t3</c:v>
                </c:pt>
                <c:pt idx="8">
                  <c:v>t4</c:v>
                </c:pt>
              </c:strCache>
            </c:strRef>
          </c:cat>
          <c:val>
            <c:numRef>
              <c:f>Tabelle1!$AE$2:$AE$10</c:f>
              <c:numCache>
                <c:formatCode>0</c:formatCode>
                <c:ptCount val="9"/>
                <c:pt idx="1">
                  <c:v>3.2000000000000028</c:v>
                </c:pt>
                <c:pt idx="2">
                  <c:v>3.1999999999999993</c:v>
                </c:pt>
                <c:pt idx="3">
                  <c:v>3.1999999999999957</c:v>
                </c:pt>
                <c:pt idx="4">
                  <c:v>3.1999999999999993</c:v>
                </c:pt>
                <c:pt idx="5">
                  <c:v>3.2000000000000028</c:v>
                </c:pt>
                <c:pt idx="6">
                  <c:v>3.2000000000000011</c:v>
                </c:pt>
                <c:pt idx="7">
                  <c:v>3.1999999999999993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9C5-4712-B82E-47C0E0A5A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14896"/>
        <c:axId val="177318256"/>
      </c:lineChart>
      <c:catAx>
        <c:axId val="17731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7318256"/>
        <c:crosses val="autoZero"/>
        <c:auto val="1"/>
        <c:lblAlgn val="ctr"/>
        <c:lblOffset val="100"/>
        <c:tickMarkSkip val="2"/>
        <c:noMultiLvlLbl val="0"/>
      </c:catAx>
      <c:valAx>
        <c:axId val="177318256"/>
        <c:scaling>
          <c:orientation val="minMax"/>
          <c:max val="20"/>
        </c:scaling>
        <c:delete val="0"/>
        <c:axPos val="l"/>
        <c:numFmt formatCode="0" sourceLinked="1"/>
        <c:majorTickMark val="none"/>
        <c:minorTickMark val="none"/>
        <c:tickLblPos val="none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7314896"/>
        <c:crosses val="autoZero"/>
        <c:crossBetween val="midCat"/>
        <c:majorUnit val="5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6.6125000000000003E-2"/>
          <c:y val="3.9937106918238992E-2"/>
          <c:w val="0.87507870370370366"/>
          <c:h val="0.1639182389937106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Tabelle1!$AH$1</c:f>
              <c:strCache>
                <c:ptCount val="1"/>
                <c:pt idx="0">
                  <c:v>Abbildwert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D48-4CEE-BAA1-129F24844C92}"/>
              </c:ext>
            </c:extLst>
          </c:dPt>
          <c:dPt>
            <c:idx val="3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D48-4CEE-BAA1-129F24844C92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D48-4CEE-BAA1-129F24844C92}"/>
              </c:ext>
            </c:extLst>
          </c:dPt>
          <c:dPt>
            <c:idx val="7"/>
            <c:marker>
              <c:symbol val="circle"/>
              <c:size val="5"/>
              <c:spPr>
                <a:noFill/>
                <a:ln w="127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D48-4CEE-BAA1-129F24844C92}"/>
              </c:ext>
            </c:extLst>
          </c:dPt>
          <c:cat>
            <c:strRef>
              <c:f>Tabelle1!$AG$2:$AG$10</c:f>
              <c:strCache>
                <c:ptCount val="9"/>
                <c:pt idx="0">
                  <c:v>t0</c:v>
                </c:pt>
                <c:pt idx="2">
                  <c:v>t1</c:v>
                </c:pt>
                <c:pt idx="4">
                  <c:v>t2</c:v>
                </c:pt>
                <c:pt idx="6">
                  <c:v>t3</c:v>
                </c:pt>
                <c:pt idx="8">
                  <c:v>t4</c:v>
                </c:pt>
              </c:strCache>
            </c:strRef>
          </c:cat>
          <c:val>
            <c:numRef>
              <c:f>Tabelle1!$AH$2:$AH$10</c:f>
              <c:numCache>
                <c:formatCode>0</c:formatCode>
                <c:ptCount val="9"/>
                <c:pt idx="0">
                  <c:v>0</c:v>
                </c:pt>
                <c:pt idx="1">
                  <c:v>1.2923076923076935</c:v>
                </c:pt>
                <c:pt idx="2">
                  <c:v>2.584615384615387</c:v>
                </c:pt>
                <c:pt idx="3">
                  <c:v>3.7650349650349657</c:v>
                </c:pt>
                <c:pt idx="4">
                  <c:v>4.9454545454545444</c:v>
                </c:pt>
                <c:pt idx="5">
                  <c:v>5.9393939393939394</c:v>
                </c:pt>
                <c:pt idx="6">
                  <c:v>6.9333333333333345</c:v>
                </c:pt>
                <c:pt idx="7">
                  <c:v>7.5809523809523824</c:v>
                </c:pt>
                <c:pt idx="8">
                  <c:v>8.2285714285714295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48-4CEE-BAA1-129F24844C92}"/>
            </c:ext>
          </c:extLst>
        </c:ser>
        <c:ser>
          <c:idx val="1"/>
          <c:order val="1"/>
          <c:tx>
            <c:strRef>
              <c:f>Tabelle1!$AI$1</c:f>
              <c:strCache>
                <c:ptCount val="1"/>
                <c:pt idx="0">
                  <c:v>Veränderung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triangle"/>
              <c:size val="7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D48-4CEE-BAA1-129F24844C92}"/>
              </c:ext>
            </c:extLst>
          </c:dPt>
          <c:dPt>
            <c:idx val="4"/>
            <c:marker>
              <c:symbol val="triangle"/>
              <c:size val="7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D48-4CEE-BAA1-129F24844C92}"/>
              </c:ext>
            </c:extLst>
          </c:dPt>
          <c:dPt>
            <c:idx val="6"/>
            <c:marker>
              <c:symbol val="triangle"/>
              <c:size val="7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D48-4CEE-BAA1-129F24844C92}"/>
              </c:ext>
            </c:extLst>
          </c:dPt>
          <c:cat>
            <c:strRef>
              <c:f>Tabelle1!$AG$2:$AG$10</c:f>
              <c:strCache>
                <c:ptCount val="9"/>
                <c:pt idx="0">
                  <c:v>t0</c:v>
                </c:pt>
                <c:pt idx="2">
                  <c:v>t1</c:v>
                </c:pt>
                <c:pt idx="4">
                  <c:v>t2</c:v>
                </c:pt>
                <c:pt idx="6">
                  <c:v>t3</c:v>
                </c:pt>
                <c:pt idx="8">
                  <c:v>t4</c:v>
                </c:pt>
              </c:strCache>
            </c:strRef>
          </c:cat>
          <c:val>
            <c:numRef>
              <c:f>Tabelle1!$AI$2:$AI$10</c:f>
              <c:numCache>
                <c:formatCode>0</c:formatCode>
                <c:ptCount val="9"/>
                <c:pt idx="1">
                  <c:v>2.584615384615387</c:v>
                </c:pt>
                <c:pt idx="2">
                  <c:v>2.4727272727272722</c:v>
                </c:pt>
                <c:pt idx="3">
                  <c:v>2.3608391608391575</c:v>
                </c:pt>
                <c:pt idx="4">
                  <c:v>2.1743589743589737</c:v>
                </c:pt>
                <c:pt idx="5">
                  <c:v>1.98787878787879</c:v>
                </c:pt>
                <c:pt idx="6">
                  <c:v>1.6415584415584425</c:v>
                </c:pt>
                <c:pt idx="7">
                  <c:v>1.2952380952380951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48-4CEE-BAA1-129F24844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12656"/>
        <c:axId val="177313776"/>
      </c:lineChart>
      <c:catAx>
        <c:axId val="17731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7313776"/>
        <c:crosses val="autoZero"/>
        <c:auto val="1"/>
        <c:lblAlgn val="ctr"/>
        <c:lblOffset val="100"/>
        <c:tickMarkSkip val="2"/>
        <c:noMultiLvlLbl val="0"/>
      </c:catAx>
      <c:valAx>
        <c:axId val="177313776"/>
        <c:scaling>
          <c:orientation val="minMax"/>
          <c:max val="20"/>
        </c:scaling>
        <c:delete val="0"/>
        <c:axPos val="l"/>
        <c:numFmt formatCode="0" sourceLinked="1"/>
        <c:majorTickMark val="none"/>
        <c:minorTickMark val="none"/>
        <c:tickLblPos val="none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7312656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6125000000000003E-2"/>
          <c:y val="3.9937106918238992E-2"/>
          <c:w val="0.87507870370370366"/>
          <c:h val="0.1639182389937106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Tabelle1!$AW$1:$AW$81</c:f>
              <c:numCache>
                <c:formatCode>General</c:formatCode>
                <c:ptCount val="81"/>
                <c:pt idx="0">
                  <c:v>-4</c:v>
                </c:pt>
                <c:pt idx="1">
                  <c:v>-3.8024999999999998</c:v>
                </c:pt>
                <c:pt idx="2">
                  <c:v>-3.61</c:v>
                </c:pt>
                <c:pt idx="3">
                  <c:v>-3.4224999999999994</c:v>
                </c:pt>
                <c:pt idx="4">
                  <c:v>-3.2399999999999993</c:v>
                </c:pt>
                <c:pt idx="5">
                  <c:v>-3.0624999999999991</c:v>
                </c:pt>
                <c:pt idx="6">
                  <c:v>-2.8899999999999992</c:v>
                </c:pt>
                <c:pt idx="7">
                  <c:v>-2.7224999999999988</c:v>
                </c:pt>
                <c:pt idx="8">
                  <c:v>-2.5599999999999987</c:v>
                </c:pt>
                <c:pt idx="9">
                  <c:v>-2.402499999999999</c:v>
                </c:pt>
                <c:pt idx="10">
                  <c:v>-2.2499999999999987</c:v>
                </c:pt>
                <c:pt idx="11">
                  <c:v>-2.1024999999999987</c:v>
                </c:pt>
                <c:pt idx="12">
                  <c:v>-1.9599999999999984</c:v>
                </c:pt>
                <c:pt idx="13">
                  <c:v>-1.8224999999999985</c:v>
                </c:pt>
                <c:pt idx="14">
                  <c:v>-1.6899999999999984</c:v>
                </c:pt>
                <c:pt idx="15">
                  <c:v>-1.5624999999999982</c:v>
                </c:pt>
                <c:pt idx="16">
                  <c:v>-1.4399999999999984</c:v>
                </c:pt>
                <c:pt idx="17">
                  <c:v>-1.3224999999999982</c:v>
                </c:pt>
                <c:pt idx="18">
                  <c:v>-1.2099999999999982</c:v>
                </c:pt>
                <c:pt idx="19">
                  <c:v>-1.1024999999999983</c:v>
                </c:pt>
                <c:pt idx="20">
                  <c:v>-0.99999999999999822</c:v>
                </c:pt>
                <c:pt idx="21">
                  <c:v>-0.90249999999999819</c:v>
                </c:pt>
                <c:pt idx="22">
                  <c:v>-0.80999999999999828</c:v>
                </c:pt>
                <c:pt idx="23">
                  <c:v>-0.72249999999999825</c:v>
                </c:pt>
                <c:pt idx="24">
                  <c:v>-0.63999999999999835</c:v>
                </c:pt>
                <c:pt idx="25">
                  <c:v>-0.56249999999999833</c:v>
                </c:pt>
                <c:pt idx="26">
                  <c:v>-0.48999999999999838</c:v>
                </c:pt>
                <c:pt idx="27">
                  <c:v>-0.42249999999999843</c:v>
                </c:pt>
                <c:pt idx="28">
                  <c:v>-0.35999999999999849</c:v>
                </c:pt>
                <c:pt idx="29">
                  <c:v>-0.3024999999999986</c:v>
                </c:pt>
                <c:pt idx="30">
                  <c:v>-0.24999999999999872</c:v>
                </c:pt>
                <c:pt idx="31">
                  <c:v>-0.20249999999999885</c:v>
                </c:pt>
                <c:pt idx="32">
                  <c:v>-0.159999999999999</c:v>
                </c:pt>
                <c:pt idx="33">
                  <c:v>-0.12249999999999912</c:v>
                </c:pt>
                <c:pt idx="34">
                  <c:v>-8.9999999999999261E-2</c:v>
                </c:pt>
                <c:pt idx="35">
                  <c:v>-6.2499999999999389E-2</c:v>
                </c:pt>
                <c:pt idx="36">
                  <c:v>-3.9999999999999515E-2</c:v>
                </c:pt>
                <c:pt idx="37">
                  <c:v>-2.2499999999999642E-2</c:v>
                </c:pt>
                <c:pt idx="38">
                  <c:v>-9.9999999999997591E-3</c:v>
                </c:pt>
                <c:pt idx="39">
                  <c:v>-2.4999999999998795E-3</c:v>
                </c:pt>
                <c:pt idx="40">
                  <c:v>-1.4577363749066988E-30</c:v>
                </c:pt>
                <c:pt idx="41">
                  <c:v>-2.500000000000121E-3</c:v>
                </c:pt>
                <c:pt idx="42">
                  <c:v>-1.0000000000000243E-2</c:v>
                </c:pt>
                <c:pt idx="43">
                  <c:v>-2.2500000000000363E-2</c:v>
                </c:pt>
                <c:pt idx="44">
                  <c:v>-4.0000000000000493E-2</c:v>
                </c:pt>
                <c:pt idx="45">
                  <c:v>-6.2500000000000611E-2</c:v>
                </c:pt>
                <c:pt idx="46">
                  <c:v>-9.0000000000000732E-2</c:v>
                </c:pt>
                <c:pt idx="47">
                  <c:v>-0.12250000000000084</c:v>
                </c:pt>
                <c:pt idx="48">
                  <c:v>-0.16000000000000095</c:v>
                </c:pt>
                <c:pt idx="49">
                  <c:v>-0.20250000000000107</c:v>
                </c:pt>
                <c:pt idx="50">
                  <c:v>-0.25000000000000122</c:v>
                </c:pt>
                <c:pt idx="51">
                  <c:v>-0.30250000000000138</c:v>
                </c:pt>
                <c:pt idx="52">
                  <c:v>-0.3600000000000016</c:v>
                </c:pt>
                <c:pt idx="53">
                  <c:v>-0.42250000000000176</c:v>
                </c:pt>
                <c:pt idx="54">
                  <c:v>-0.49000000000000193</c:v>
                </c:pt>
                <c:pt idx="55">
                  <c:v>-0.56250000000000222</c:v>
                </c:pt>
                <c:pt idx="56">
                  <c:v>-0.64000000000000234</c:v>
                </c:pt>
                <c:pt idx="57">
                  <c:v>-0.72250000000000258</c:v>
                </c:pt>
                <c:pt idx="58">
                  <c:v>-0.81000000000000283</c:v>
                </c:pt>
                <c:pt idx="59">
                  <c:v>-0.90250000000000308</c:v>
                </c:pt>
                <c:pt idx="60">
                  <c:v>-1.0000000000000031</c:v>
                </c:pt>
                <c:pt idx="61">
                  <c:v>-1.1025000000000034</c:v>
                </c:pt>
                <c:pt idx="62">
                  <c:v>-1.2100000000000035</c:v>
                </c:pt>
                <c:pt idx="63">
                  <c:v>-1.3225000000000038</c:v>
                </c:pt>
                <c:pt idx="64">
                  <c:v>-1.4400000000000042</c:v>
                </c:pt>
                <c:pt idx="65">
                  <c:v>-1.5625000000000044</c:v>
                </c:pt>
                <c:pt idx="66">
                  <c:v>-1.6900000000000048</c:v>
                </c:pt>
                <c:pt idx="67">
                  <c:v>-1.8225000000000051</c:v>
                </c:pt>
                <c:pt idx="68">
                  <c:v>-1.9600000000000053</c:v>
                </c:pt>
                <c:pt idx="69">
                  <c:v>-2.1025000000000058</c:v>
                </c:pt>
                <c:pt idx="70">
                  <c:v>-2.2500000000000062</c:v>
                </c:pt>
                <c:pt idx="71">
                  <c:v>-2.4025000000000065</c:v>
                </c:pt>
                <c:pt idx="72">
                  <c:v>-2.5600000000000067</c:v>
                </c:pt>
                <c:pt idx="73">
                  <c:v>-2.7225000000000072</c:v>
                </c:pt>
                <c:pt idx="74">
                  <c:v>-2.8900000000000072</c:v>
                </c:pt>
                <c:pt idx="75">
                  <c:v>-3.062500000000008</c:v>
                </c:pt>
                <c:pt idx="76">
                  <c:v>-3.2400000000000082</c:v>
                </c:pt>
                <c:pt idx="77">
                  <c:v>-3.4225000000000088</c:v>
                </c:pt>
                <c:pt idx="78">
                  <c:v>-3.6100000000000088</c:v>
                </c:pt>
                <c:pt idx="79">
                  <c:v>-3.8025000000000095</c:v>
                </c:pt>
                <c:pt idx="80">
                  <c:v>-4.0000000000000089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E8-42DC-9B98-C5D73E8D4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155264"/>
        <c:axId val="493156512"/>
      </c:lineChart>
      <c:catAx>
        <c:axId val="493155264"/>
        <c:scaling>
          <c:orientation val="minMax"/>
        </c:scaling>
        <c:delete val="1"/>
        <c:axPos val="b"/>
        <c:majorTickMark val="none"/>
        <c:minorTickMark val="none"/>
        <c:tickLblPos val="nextTo"/>
        <c:crossAx val="493156512"/>
        <c:crosses val="autoZero"/>
        <c:auto val="1"/>
        <c:lblAlgn val="ctr"/>
        <c:lblOffset val="100"/>
        <c:noMultiLvlLbl val="0"/>
      </c:catAx>
      <c:valAx>
        <c:axId val="493156512"/>
        <c:scaling>
          <c:orientation val="minMax"/>
          <c:max val="0.5"/>
          <c:min val="-4"/>
        </c:scaling>
        <c:delete val="1"/>
        <c:axPos val="l"/>
        <c:numFmt formatCode="General" sourceLinked="1"/>
        <c:majorTickMark val="none"/>
        <c:minorTickMark val="none"/>
        <c:tickLblPos val="nextTo"/>
        <c:crossAx val="49315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25B3E-F97F-4ED3-AFE6-3DCCEFFA76BC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9CF7-5FA8-458A-8100-A6719E7CA3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572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3974-532E-412E-85B2-13C0FE19C4B6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830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52B2-C482-4391-BCD9-796903A6304B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378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5D6-E2DB-44AF-BA24-F9DA57B1656E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013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256-9AE5-4729-B783-432BCC487263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651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8B4-9279-4105-8EF6-3FC3BF322AEE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93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4AD4-1648-4AA8-9BD6-E939E12F08C4}" type="datetime1">
              <a:rPr lang="de-CH" smtClean="0"/>
              <a:t>14.02.2022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098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659-37DC-4F32-930C-E8039CBDBA32}" type="datetime1">
              <a:rPr lang="de-CH" smtClean="0"/>
              <a:t>14.02.2022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5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690-740D-4D12-8667-8BDF01997AAD}" type="datetime1">
              <a:rPr lang="de-CH" smtClean="0"/>
              <a:t>14.02.2022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46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D90A-6EE6-48BE-99BF-51D627438083}" type="datetime1">
              <a:rPr lang="de-CH" smtClean="0"/>
              <a:t>14.02.2022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07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C5C8-8E1C-4656-8148-92C7F4B0E920}" type="datetime1">
              <a:rPr lang="de-CH" smtClean="0"/>
              <a:t>14.02.2022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097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D004-AE26-4A66-8B3E-6518C189E86E}" type="datetime1">
              <a:rPr lang="de-CH" smtClean="0"/>
              <a:t>14.02.2022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11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391E-1A3A-4EB5-B80F-2469654F20D4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Hossner &amp; </a:t>
            </a:r>
            <a:r>
              <a:rPr lang="de-DE" dirty="0" err="1" smtClean="0"/>
              <a:t>Künzell</a:t>
            </a:r>
            <a:r>
              <a:rPr lang="de-DE" dirty="0" smtClean="0"/>
              <a:t>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620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220000" y="360000"/>
            <a:ext cx="2401424" cy="105201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5220000" y="2160000"/>
            <a:ext cx="3600000" cy="374906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Kapitel 7: Wahrnehmungs-Handlungs-Kopplung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179)</a:t>
            </a:r>
            <a:endParaRPr lang="de-DE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[Einleitungsbild]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5220000" y="26676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Kapitel 7 / Einleitungsbild: Max Pixel (maxpixel.net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Hit-Baseball-Player-Hitting-Ball-Hitter-Batter-583655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CC BY, derivative)</a:t>
            </a:r>
          </a:p>
        </p:txBody>
      </p:sp>
      <p:pic>
        <p:nvPicPr>
          <p:cNvPr id="8" name="Grafik 7"/>
          <p:cNvPicPr>
            <a:picLocks/>
          </p:cNvPicPr>
          <p:nvPr/>
        </p:nvPicPr>
        <p:blipFill rotWithShape="1">
          <a:blip r:embed="rId2"/>
          <a:srcRect t="10114" r="14358" b="3562"/>
          <a:stretch/>
        </p:blipFill>
        <p:spPr>
          <a:xfrm>
            <a:off x="540000" y="360000"/>
            <a:ext cx="4320000" cy="28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10" name="Rechteck 9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4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7.2: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Feedback-Kontrolle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73534" cy="374906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7.8: Rechenaufwand für die Open-loop-Steuerung eines Arms mit zwei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Freiheitsgraden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196)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667600"/>
            <a:ext cx="3600000" cy="848882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7.8 / Gleichungen: Ralf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Kredel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(Universität Bern)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7.8 / Konservendose: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Grhabyt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(commons.wikimedia.org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File:SoupCanParody.jpg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CC BY, derivative)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7.8 / Säule: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Clker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-Free-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-Images (pixabay.com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en/pillar-roman-column-ancient-greek-308573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40000" y="360448"/>
            <a:ext cx="4320000" cy="2160000"/>
            <a:chOff x="5400000" y="1800000"/>
            <a:chExt cx="4320000" cy="21600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00" y="1800000"/>
              <a:ext cx="2160000" cy="216000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5978967" y="3335237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</a:t>
              </a:r>
              <a:r>
                <a:rPr lang="de-CH" sz="1000" b="1" baseline="-25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lang="de-CH" sz="1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341383" y="3384085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L</a:t>
              </a:r>
              <a:r>
                <a:rPr lang="de-CH" sz="1000" b="1" baseline="-25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G2</a:t>
              </a:r>
              <a:endParaRPr lang="de-CH" sz="1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503695" y="3412297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g</a:t>
              </a:r>
              <a:endParaRPr lang="de-CH" sz="10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874230" y="2731405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L</a:t>
              </a:r>
              <a:r>
                <a:rPr lang="de-CH" sz="1000" b="1" baseline="-25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G1</a:t>
              </a:r>
              <a:endParaRPr lang="de-CH" sz="1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694271" y="2913739"/>
              <a:ext cx="311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L</a:t>
              </a:r>
              <a:r>
                <a:rPr lang="de-CH" sz="1000" b="1" baseline="-25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de-CH" sz="1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528703" y="3571408"/>
              <a:ext cx="3113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L</a:t>
              </a:r>
              <a:r>
                <a:rPr lang="de-CH" sz="1000" b="1" baseline="-25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lang="de-CH" sz="1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210220" y="2637766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</a:t>
              </a:r>
              <a:r>
                <a:rPr lang="de-CH" sz="1000" b="1" baseline="-25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de-CH" sz="1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7560000" y="1800000"/>
              <a:ext cx="2160000" cy="21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7169437" y="3087408"/>
              <a:ext cx="407454" cy="872592"/>
              <a:chOff x="2226690" y="3480061"/>
              <a:chExt cx="407454" cy="872592"/>
            </a:xfrm>
          </p:grpSpPr>
          <p:pic>
            <p:nvPicPr>
              <p:cNvPr id="38" name="Picture 2" descr="Pillar, Roman, Column, Ancient, Greek, Classical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68" t="21676" r="26810" b="6044"/>
              <a:stretch/>
            </p:blipFill>
            <p:spPr bwMode="auto">
              <a:xfrm>
                <a:off x="2334214" y="3537313"/>
                <a:ext cx="192406" cy="815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Pillar, Roman, Column, Ancient, Greek, Classical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053"/>
              <a:stretch/>
            </p:blipFill>
            <p:spPr bwMode="auto">
              <a:xfrm>
                <a:off x="2226690" y="3480061"/>
                <a:ext cx="407454" cy="78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Gerader Verbinder 39"/>
              <p:cNvCxnSpPr/>
              <p:nvPr/>
            </p:nvCxnSpPr>
            <p:spPr>
              <a:xfrm>
                <a:off x="2333915" y="3553987"/>
                <a:ext cx="190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Bogen 22"/>
            <p:cNvSpPr/>
            <p:nvPr/>
          </p:nvSpPr>
          <p:spPr>
            <a:xfrm rot="17698262">
              <a:off x="6908422" y="2773639"/>
              <a:ext cx="652678" cy="471402"/>
            </a:xfrm>
            <a:prstGeom prst="arc">
              <a:avLst/>
            </a:prstGeom>
            <a:ln w="12700" cap="rnd">
              <a:solidFill>
                <a:schemeClr val="accent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4" name="Gerader Verbinder 23"/>
            <p:cNvCxnSpPr/>
            <p:nvPr/>
          </p:nvCxnSpPr>
          <p:spPr>
            <a:xfrm flipH="1">
              <a:off x="6206292" y="2682152"/>
              <a:ext cx="216000" cy="0"/>
            </a:xfrm>
            <a:prstGeom prst="line">
              <a:avLst/>
            </a:prstGeom>
            <a:ln w="9525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ogen 24"/>
            <p:cNvSpPr/>
            <p:nvPr/>
          </p:nvSpPr>
          <p:spPr>
            <a:xfrm rot="5400000">
              <a:off x="6098400" y="2582667"/>
              <a:ext cx="216000" cy="216000"/>
            </a:xfrm>
            <a:prstGeom prst="arc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6" name="Gerader Verbinder 25"/>
            <p:cNvCxnSpPr/>
            <p:nvPr/>
          </p:nvCxnSpPr>
          <p:spPr>
            <a:xfrm>
              <a:off x="5697884" y="3386430"/>
              <a:ext cx="0" cy="360000"/>
            </a:xfrm>
            <a:prstGeom prst="line">
              <a:avLst/>
            </a:prstGeom>
            <a:ln w="9525" cap="rnd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eschweifte Klammer links 26"/>
            <p:cNvSpPr/>
            <p:nvPr/>
          </p:nvSpPr>
          <p:spPr>
            <a:xfrm rot="16200000">
              <a:off x="6502316" y="3159796"/>
              <a:ext cx="36000" cy="558000"/>
            </a:xfrm>
            <a:prstGeom prst="leftBrac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Geschweifte Klammer links 27"/>
            <p:cNvSpPr/>
            <p:nvPr/>
          </p:nvSpPr>
          <p:spPr>
            <a:xfrm>
              <a:off x="6141492" y="2694555"/>
              <a:ext cx="36000" cy="320400"/>
            </a:xfrm>
            <a:prstGeom prst="leftBrac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bg1"/>
                </a:solidFill>
              </a:endParaRPr>
            </a:p>
          </p:txBody>
        </p:sp>
        <p:sp>
          <p:nvSpPr>
            <p:cNvPr id="29" name="Geschweifte Klammer links 28"/>
            <p:cNvSpPr/>
            <p:nvPr/>
          </p:nvSpPr>
          <p:spPr>
            <a:xfrm>
              <a:off x="5909591" y="2689200"/>
              <a:ext cx="36000" cy="684000"/>
            </a:xfrm>
            <a:prstGeom prst="leftBrac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bg1"/>
                </a:solidFill>
              </a:endParaRPr>
            </a:p>
          </p:txBody>
        </p:sp>
        <p:sp>
          <p:nvSpPr>
            <p:cNvPr id="30" name="Geschweifte Klammer links 29"/>
            <p:cNvSpPr/>
            <p:nvPr/>
          </p:nvSpPr>
          <p:spPr>
            <a:xfrm rot="16200000">
              <a:off x="6676916" y="3172208"/>
              <a:ext cx="36000" cy="907200"/>
            </a:xfrm>
            <a:prstGeom prst="leftBrace">
              <a:avLst/>
            </a:prstGeom>
            <a:ln w="95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1" name="Gerader Verbinder 30"/>
            <p:cNvCxnSpPr/>
            <p:nvPr/>
          </p:nvCxnSpPr>
          <p:spPr>
            <a:xfrm rot="5400000" flipH="1">
              <a:off x="6062716" y="3481995"/>
              <a:ext cx="288000" cy="0"/>
            </a:xfrm>
            <a:prstGeom prst="line">
              <a:avLst/>
            </a:prstGeom>
            <a:ln w="9525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ogen 31"/>
            <p:cNvSpPr/>
            <p:nvPr/>
          </p:nvSpPr>
          <p:spPr>
            <a:xfrm rot="5400000">
              <a:off x="6099147" y="3265269"/>
              <a:ext cx="216000" cy="216000"/>
            </a:xfrm>
            <a:prstGeom prst="arc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6069600" y="2687437"/>
              <a:ext cx="1080000" cy="721763"/>
              <a:chOff x="1749600" y="1967437"/>
              <a:chExt cx="1080000" cy="721763"/>
            </a:xfrm>
          </p:grpSpPr>
          <p:cxnSp>
            <p:nvCxnSpPr>
              <p:cNvPr id="35" name="Gerader Verbinder 34"/>
              <p:cNvCxnSpPr/>
              <p:nvPr/>
            </p:nvCxnSpPr>
            <p:spPr>
              <a:xfrm>
                <a:off x="1884808" y="1967437"/>
                <a:ext cx="0" cy="684000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>
                <a:off x="1850400" y="261720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37" name="Gerader Verbinder 36"/>
              <p:cNvCxnSpPr/>
              <p:nvPr/>
            </p:nvCxnSpPr>
            <p:spPr>
              <a:xfrm flipH="1" flipV="1">
                <a:off x="1749600" y="2652989"/>
                <a:ext cx="1080000" cy="0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hteck 33"/>
                <p:cNvSpPr/>
                <p:nvPr/>
              </p:nvSpPr>
              <p:spPr>
                <a:xfrm>
                  <a:off x="7560000" y="1872000"/>
                  <a:ext cx="2160000" cy="2016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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=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40000"/>
                    </a:lnSpc>
                  </a:pP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cos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i="1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))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40000"/>
                    </a:lnSpc>
                  </a:pP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40000"/>
                    </a:lnSpc>
                  </a:pP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+cos(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cos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))+sin(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baseline="3000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–</a:t>
                  </a:r>
                  <a:r>
                    <a:rPr lang="de-CH" sz="750" i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sin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)))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40000"/>
                    </a:lnSpc>
                  </a:pP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sin(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baseline="30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baseline="30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40000"/>
                    </a:lnSpc>
                  </a:pP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–sin(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</a:t>
                  </a: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cos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))+cos(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baseline="3000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–</a:t>
                  </a:r>
                  <a:r>
                    <a:rPr lang="de-CH" sz="750" i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sin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)))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40000"/>
                    </a:lnSpc>
                  </a:pP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cos(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40000"/>
                    </a:lnSpc>
                    <a:spcAft>
                      <a:spcPts val="800"/>
                    </a:spcAft>
                  </a:pP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+cos(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</a:t>
                  </a: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cos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))+sin(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</a:t>
                  </a: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baseline="3000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–</a:t>
                  </a:r>
                  <a:r>
                    <a:rPr lang="de-CH" sz="750" i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sin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)))</a:t>
                  </a:r>
                </a:p>
                <a:p>
                  <a:pPr>
                    <a:lnSpc>
                      <a:spcPct val="140000"/>
                    </a:lnSpc>
                  </a:pPr>
                  <a:r>
                    <a:rPr lang="de-CH" sz="750" i="1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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=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40000"/>
                    </a:lnSpc>
                  </a:pP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)+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40000"/>
                    </a:lnSpc>
                  </a:pP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+cos(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+</a:t>
                  </a:r>
                  <a:r>
                    <a:rPr lang="de-CH" sz="750" i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r>
                    <a:rPr lang="de-CH" sz="750" dirty="0" err="1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 err="1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cos</a:t>
                  </a:r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))+sin(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de-CH" sz="75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CH" sz="75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de-CH" sz="750" baseline="3000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2</a:t>
                  </a:r>
                  <a:r>
                    <a:rPr lang="de-CH" sz="750" dirty="0"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–</a:t>
                  </a:r>
                  <a:r>
                    <a:rPr lang="de-CH" sz="750" i="1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</a:t>
                  </a:r>
                  <a:r>
                    <a:rPr lang="de-CH" sz="750" dirty="0" err="1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sin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de-CH" sz="75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</a:t>
                  </a:r>
                  <a:r>
                    <a:rPr lang="de-CH" sz="750" baseline="-25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de-CH" sz="75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)))</a:t>
                  </a:r>
                  <a:endParaRPr lang="de-CH" sz="7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5" name="Rechteck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000" y="1872000"/>
                  <a:ext cx="2160000" cy="2016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42" name="Gruppieren 41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43" name="Rechteck 42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Grafik 44"/>
            <p:cNvPicPr>
              <a:picLocks noChangeAspect="1"/>
            </p:cNvPicPr>
            <p:nvPr/>
          </p:nvPicPr>
          <p:blipFill rotWithShape="1">
            <a:blip r:embed="rId7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70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Feedback-Kontrolle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105201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7.9: Theorie interner Modelle als Feedback-Kontrollarchitektur mit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externaler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Regelung, internaler Pseudo-Regelung und Istwert-Kalkulation unter Berücksichtigung der Vorhersage des Prädiktionssystems nach Kalman-Filterung (KF) (modifiziert nach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Wolpert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Ghahramani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2004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197)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3444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540000" y="360000"/>
            <a:ext cx="4320000" cy="2808000"/>
            <a:chOff x="792000" y="1728000"/>
            <a:chExt cx="4536000" cy="2952000"/>
          </a:xfrm>
        </p:grpSpPr>
        <p:cxnSp>
          <p:nvCxnSpPr>
            <p:cNvPr id="7" name="Gerader Verbinder 6"/>
            <p:cNvCxnSpPr/>
            <p:nvPr/>
          </p:nvCxnSpPr>
          <p:spPr>
            <a:xfrm>
              <a:off x="792000" y="3636000"/>
              <a:ext cx="4536000" cy="0"/>
            </a:xfrm>
            <a:prstGeom prst="line">
              <a:avLst/>
            </a:prstGeom>
            <a:ln w="6350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>
              <a:off x="936000" y="2052000"/>
              <a:ext cx="4212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4744800" y="3403378"/>
              <a:ext cx="504000" cy="45140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de-DE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nternal</a:t>
              </a:r>
              <a:b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external</a:t>
              </a:r>
              <a:endParaRPr lang="de-CH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>
              <a:off x="4894710" y="2880000"/>
              <a:ext cx="144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ieren 10"/>
            <p:cNvGrpSpPr/>
            <p:nvPr/>
          </p:nvGrpSpPr>
          <p:grpSpPr>
            <a:xfrm>
              <a:off x="4978794" y="2052000"/>
              <a:ext cx="282390" cy="981239"/>
              <a:chOff x="5049117" y="2052000"/>
              <a:chExt cx="282390" cy="981239"/>
            </a:xfrm>
          </p:grpSpPr>
          <p:grpSp>
            <p:nvGrpSpPr>
              <p:cNvPr id="61" name="Gruppieren 60"/>
              <p:cNvGrpSpPr/>
              <p:nvPr/>
            </p:nvGrpSpPr>
            <p:grpSpPr>
              <a:xfrm>
                <a:off x="5049117" y="2615980"/>
                <a:ext cx="282390" cy="417259"/>
                <a:chOff x="6340423" y="2391063"/>
                <a:chExt cx="453027" cy="417259"/>
              </a:xfrm>
            </p:grpSpPr>
            <p:sp>
              <p:nvSpPr>
                <p:cNvPr id="63" name="Textfeld 62"/>
                <p:cNvSpPr txBox="1"/>
                <p:nvPr/>
              </p:nvSpPr>
              <p:spPr>
                <a:xfrm>
                  <a:off x="6340423" y="2391063"/>
                  <a:ext cx="405289" cy="307777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Wingdings 3" panose="05040102010807070707" pitchFamily="18" charset="2"/>
                    </a:rPr>
                    <a:t>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feld 63"/>
                <p:cNvSpPr txBox="1"/>
                <p:nvPr/>
              </p:nvSpPr>
              <p:spPr>
                <a:xfrm>
                  <a:off x="6344442" y="2500545"/>
                  <a:ext cx="449008" cy="307777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2" name="Gerade Verbindung mit Pfeil 61"/>
              <p:cNvCxnSpPr/>
              <p:nvPr/>
            </p:nvCxnSpPr>
            <p:spPr>
              <a:xfrm>
                <a:off x="5218710" y="2052000"/>
                <a:ext cx="0" cy="612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feld 11"/>
            <p:cNvSpPr txBox="1"/>
            <p:nvPr/>
          </p:nvSpPr>
          <p:spPr>
            <a:xfrm>
              <a:off x="1548000" y="1828380"/>
              <a:ext cx="360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(Zeitverzögerung)</a:t>
              </a:r>
              <a:endParaRPr lang="de-CH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933450" y="1836000"/>
              <a:ext cx="4320000" cy="27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H="1" flipV="1">
              <a:off x="1908366" y="2340000"/>
              <a:ext cx="0" cy="3960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2016366" y="2880000"/>
              <a:ext cx="144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/>
            <p:cNvGrpSpPr/>
            <p:nvPr/>
          </p:nvGrpSpPr>
          <p:grpSpPr>
            <a:xfrm>
              <a:off x="1720800" y="2723094"/>
              <a:ext cx="394287" cy="323560"/>
              <a:chOff x="1936434" y="2723094"/>
              <a:chExt cx="394287" cy="323560"/>
            </a:xfrm>
          </p:grpSpPr>
          <p:sp>
            <p:nvSpPr>
              <p:cNvPr id="59" name="Textfeld 58"/>
              <p:cNvSpPr txBox="1"/>
              <p:nvPr/>
            </p:nvSpPr>
            <p:spPr>
              <a:xfrm>
                <a:off x="1936434" y="2724896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2089694" y="2723094"/>
                <a:ext cx="241027" cy="32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1" name="Gerade Verbindung mit Pfeil 20"/>
            <p:cNvCxnSpPr/>
            <p:nvPr/>
          </p:nvCxnSpPr>
          <p:spPr>
            <a:xfrm>
              <a:off x="2374727" y="2880000"/>
              <a:ext cx="144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2158727" y="2772000"/>
              <a:ext cx="216000" cy="216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2120400" y="3229458"/>
              <a:ext cx="402735" cy="308490"/>
              <a:chOff x="2343241" y="3348000"/>
              <a:chExt cx="402735" cy="308490"/>
            </a:xfrm>
          </p:grpSpPr>
          <p:sp>
            <p:nvSpPr>
              <p:cNvPr id="57" name="Textfeld 56"/>
              <p:cNvSpPr txBox="1"/>
              <p:nvPr/>
            </p:nvSpPr>
            <p:spPr>
              <a:xfrm>
                <a:off x="2343241" y="3348000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490778" y="3348713"/>
                <a:ext cx="255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4" name="Gerade Verbindung mit Pfeil 23"/>
            <p:cNvCxnSpPr/>
            <p:nvPr/>
          </p:nvCxnSpPr>
          <p:spPr>
            <a:xfrm flipV="1">
              <a:off x="2267937" y="2988000"/>
              <a:ext cx="0" cy="286947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3557300" y="3729600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de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2520000" y="2590892"/>
              <a:ext cx="1080000" cy="523963"/>
              <a:chOff x="1542992" y="2333500"/>
              <a:chExt cx="1440000" cy="774878"/>
            </a:xfrm>
          </p:grpSpPr>
          <p:sp>
            <p:nvSpPr>
              <p:cNvPr id="55" name="Rechteck 54"/>
              <p:cNvSpPr/>
              <p:nvPr/>
            </p:nvSpPr>
            <p:spPr>
              <a:xfrm>
                <a:off x="1542992" y="2388378"/>
                <a:ext cx="1440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/>
                <a:endParaRPr lang="de-CH" sz="1400"/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1633034" y="2333500"/>
                <a:ext cx="1296000" cy="733437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/>
                <a: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Kontroll-</a:t>
                </a:r>
                <a:b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  <a:endParaRPr lang="de-CH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feld 26"/>
            <p:cNvSpPr txBox="1"/>
            <p:nvPr/>
          </p:nvSpPr>
          <p:spPr>
            <a:xfrm>
              <a:off x="3549810" y="4233600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de-DE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 rot="10800000">
              <a:off x="3816000" y="4392000"/>
              <a:ext cx="1080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/>
            <p:cNvGrpSpPr/>
            <p:nvPr/>
          </p:nvGrpSpPr>
          <p:grpSpPr>
            <a:xfrm>
              <a:off x="3816000" y="2590892"/>
              <a:ext cx="1080000" cy="523963"/>
              <a:chOff x="1542992" y="2333500"/>
              <a:chExt cx="1440000" cy="774878"/>
            </a:xfrm>
          </p:grpSpPr>
          <p:sp>
            <p:nvSpPr>
              <p:cNvPr id="53" name="Rechteck 52"/>
              <p:cNvSpPr/>
              <p:nvPr/>
            </p:nvSpPr>
            <p:spPr>
              <a:xfrm>
                <a:off x="1542992" y="2388378"/>
                <a:ext cx="1440000" cy="72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/>
                <a:endParaRPr lang="de-CH" sz="1400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1542992" y="2333500"/>
                <a:ext cx="1440000" cy="733437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/>
                <a: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Prädiktor-</a:t>
                </a:r>
                <a:br>
                  <a:rPr lang="de-DE" sz="1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  <a:endParaRPr lang="de-CH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0" name="Gerade Verbindung mit Pfeil 29"/>
            <p:cNvCxnSpPr/>
            <p:nvPr/>
          </p:nvCxnSpPr>
          <p:spPr>
            <a:xfrm>
              <a:off x="3600000" y="2880000"/>
              <a:ext cx="216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4356000" y="2340000"/>
              <a:ext cx="0" cy="2880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1908000" y="2340000"/>
              <a:ext cx="2448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>
              <a:off x="3060000" y="2340000"/>
              <a:ext cx="0" cy="2880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3924000" y="4176000"/>
              <a:ext cx="864000" cy="43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äußere</a:t>
              </a:r>
              <a:b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Einflüsse </a:t>
              </a:r>
              <a:endParaRPr lang="de-CH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H="1">
              <a:off x="3708000" y="2878784"/>
              <a:ext cx="0" cy="3960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H="1">
              <a:off x="3708000" y="3492000"/>
              <a:ext cx="0" cy="2880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flipH="1">
              <a:off x="3708000" y="3996000"/>
              <a:ext cx="0" cy="2880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>
            <a:xfrm>
              <a:off x="3557300" y="3230950"/>
              <a:ext cx="377364" cy="323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de-CH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</a:t>
              </a:r>
              <a:endParaRPr lang="de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936000" y="2880000"/>
              <a:ext cx="144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flipH="1" flipV="1">
              <a:off x="936000" y="2052000"/>
              <a:ext cx="0" cy="8280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 rot="16200000">
              <a:off x="490311" y="3511050"/>
              <a:ext cx="11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Zeitverzögerung</a:t>
              </a:r>
              <a:endParaRPr lang="de-CH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Gerade Verbindung mit Pfeil 41"/>
            <p:cNvCxnSpPr/>
            <p:nvPr/>
          </p:nvCxnSpPr>
          <p:spPr>
            <a:xfrm flipH="1" flipV="1">
              <a:off x="1297187" y="4392000"/>
              <a:ext cx="2304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/>
            <p:nvPr/>
          </p:nvSpPr>
          <p:spPr>
            <a:xfrm>
              <a:off x="1020492" y="4233600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de-DE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de-CH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Gerade Verbindung mit Pfeil 43"/>
            <p:cNvCxnSpPr/>
            <p:nvPr/>
          </p:nvCxnSpPr>
          <p:spPr>
            <a:xfrm flipH="1" flipV="1">
              <a:off x="1189186" y="2988000"/>
              <a:ext cx="0" cy="12960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/>
            <p:cNvSpPr/>
            <p:nvPr/>
          </p:nvSpPr>
          <p:spPr>
            <a:xfrm>
              <a:off x="1081187" y="2772000"/>
              <a:ext cx="216000" cy="216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6" name="Gerade Verbindung mit Pfeil 45"/>
            <p:cNvCxnSpPr/>
            <p:nvPr/>
          </p:nvCxnSpPr>
          <p:spPr>
            <a:xfrm>
              <a:off x="1297187" y="2880000"/>
              <a:ext cx="144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>
              <a:off x="1548350" y="2052000"/>
              <a:ext cx="0" cy="7200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>
              <a:off x="1656350" y="2880000"/>
              <a:ext cx="144000" cy="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uppieren 48"/>
            <p:cNvGrpSpPr/>
            <p:nvPr/>
          </p:nvGrpSpPr>
          <p:grpSpPr>
            <a:xfrm>
              <a:off x="1360800" y="2741193"/>
              <a:ext cx="376416" cy="256160"/>
              <a:chOff x="1504450" y="2741193"/>
              <a:chExt cx="376416" cy="256160"/>
            </a:xfrm>
          </p:grpSpPr>
          <p:sp>
            <p:nvSpPr>
              <p:cNvPr id="51" name="Rechteck 50"/>
              <p:cNvSpPr/>
              <p:nvPr/>
            </p:nvSpPr>
            <p:spPr>
              <a:xfrm>
                <a:off x="1584000" y="2769868"/>
                <a:ext cx="216000" cy="216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1504450" y="2741193"/>
                <a:ext cx="376416" cy="256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de-DE" sz="1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KF</a:t>
                </a:r>
                <a:endParaRPr lang="de-CH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echteck 49"/>
            <p:cNvSpPr/>
            <p:nvPr/>
          </p:nvSpPr>
          <p:spPr>
            <a:xfrm>
              <a:off x="792000" y="1728000"/>
              <a:ext cx="4536000" cy="295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65" name="Textfeld 64"/>
          <p:cNvSpPr txBox="1"/>
          <p:nvPr/>
        </p:nvSpPr>
        <p:spPr>
          <a:xfrm>
            <a:off x="5220000" y="37440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Wolpert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D. M. &amp;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Ghahramani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Z. (2004).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In M. S.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Gazzaniga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(Ed.), 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neurosciences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(pp. 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485–494). MIT Press.</a:t>
            </a:r>
          </a:p>
        </p:txBody>
      </p:sp>
      <p:pic>
        <p:nvPicPr>
          <p:cNvPr id="66" name="Grafik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67" name="Gruppieren 66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68" name="Rechteck 67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Grafik 69"/>
            <p:cNvPicPr>
              <a:picLocks noChangeAspect="1"/>
            </p:cNvPicPr>
            <p:nvPr/>
          </p:nvPicPr>
          <p:blipFill rotWithShape="1">
            <a:blip r:embed="rId3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2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Feedback-Kontrolle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700316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7.10: Zeigebewegungen bei belohntem Treffen des durchgezogenen grünen und relativ gering (links) oder hoch (rechts) bestraftem Treffen des gestichelten roten Kreises (Daten aus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Trommershäuser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et al., 2008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199)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57803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7.10 / Zeigebewegungsdaten: aus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Trommershäuser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Maloney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L. T., &amp;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Landy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M. S. (2008).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Trends in </a:t>
            </a:r>
            <a:r>
              <a:rPr lang="de-CH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(8), 291–297.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40000" y="360000"/>
            <a:ext cx="4320000" cy="2088000"/>
            <a:chOff x="1440000" y="2160000"/>
            <a:chExt cx="4320000" cy="2088000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440000" y="2160000"/>
              <a:ext cx="4320000" cy="1800000"/>
              <a:chOff x="1386840" y="2506980"/>
              <a:chExt cx="4320000" cy="1800000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3577620" y="2577600"/>
                <a:ext cx="2052643" cy="1596799"/>
                <a:chOff x="3577620" y="2608775"/>
                <a:chExt cx="2052643" cy="1596799"/>
              </a:xfrm>
            </p:grpSpPr>
            <p:grpSp>
              <p:nvGrpSpPr>
                <p:cNvPr id="203" name="Gruppieren 202"/>
                <p:cNvGrpSpPr/>
                <p:nvPr/>
              </p:nvGrpSpPr>
              <p:grpSpPr>
                <a:xfrm>
                  <a:off x="3577620" y="2944785"/>
                  <a:ext cx="1426614" cy="950512"/>
                  <a:chOff x="1537334" y="2912480"/>
                  <a:chExt cx="1426614" cy="950512"/>
                </a:xfrm>
              </p:grpSpPr>
              <p:sp>
                <p:nvSpPr>
                  <p:cNvPr id="386" name="Ellipse 385"/>
                  <p:cNvSpPr/>
                  <p:nvPr/>
                </p:nvSpPr>
                <p:spPr>
                  <a:xfrm>
                    <a:off x="1537334" y="2912480"/>
                    <a:ext cx="950400" cy="950400"/>
                  </a:xfrm>
                  <a:prstGeom prst="ellipse">
                    <a:avLst/>
                  </a:prstGeom>
                  <a:solidFill>
                    <a:schemeClr val="accent2">
                      <a:alpha val="20000"/>
                    </a:schemeClr>
                  </a:solidFill>
                  <a:ln cap="rnd">
                    <a:solidFill>
                      <a:schemeClr val="accent2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7" name="Ellipse 386"/>
                  <p:cNvSpPr/>
                  <p:nvPr/>
                </p:nvSpPr>
                <p:spPr>
                  <a:xfrm>
                    <a:off x="2013548" y="2912592"/>
                    <a:ext cx="950400" cy="950400"/>
                  </a:xfrm>
                  <a:prstGeom prst="ellipse">
                    <a:avLst/>
                  </a:prstGeom>
                  <a:solidFill>
                    <a:schemeClr val="accent6">
                      <a:alpha val="20000"/>
                    </a:schemeClr>
                  </a:solidFill>
                  <a:ln cap="rnd">
                    <a:solidFill>
                      <a:schemeClr val="accent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204" name="Gruppieren 203"/>
                <p:cNvGrpSpPr/>
                <p:nvPr/>
              </p:nvGrpSpPr>
              <p:grpSpPr>
                <a:xfrm>
                  <a:off x="3911758" y="2608775"/>
                  <a:ext cx="1718505" cy="1596799"/>
                  <a:chOff x="3911758" y="2608775"/>
                  <a:chExt cx="1718505" cy="1596799"/>
                </a:xfrm>
              </p:grpSpPr>
              <p:sp>
                <p:nvSpPr>
                  <p:cNvPr id="206" name="Ellipse 205"/>
                  <p:cNvSpPr/>
                  <p:nvPr/>
                </p:nvSpPr>
                <p:spPr>
                  <a:xfrm>
                    <a:off x="4705256" y="297629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07" name="Ellipse 206"/>
                  <p:cNvSpPr/>
                  <p:nvPr/>
                </p:nvSpPr>
                <p:spPr>
                  <a:xfrm>
                    <a:off x="4667331" y="310861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08" name="Ellipse 207"/>
                  <p:cNvSpPr/>
                  <p:nvPr/>
                </p:nvSpPr>
                <p:spPr>
                  <a:xfrm>
                    <a:off x="4527131" y="324078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09" name="Ellipse 208"/>
                  <p:cNvSpPr/>
                  <p:nvPr/>
                </p:nvSpPr>
                <p:spPr>
                  <a:xfrm>
                    <a:off x="4600905" y="308701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0" name="Ellipse 209"/>
                  <p:cNvSpPr/>
                  <p:nvPr/>
                </p:nvSpPr>
                <p:spPr>
                  <a:xfrm>
                    <a:off x="4572276" y="305303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1" name="Ellipse 210"/>
                  <p:cNvSpPr/>
                  <p:nvPr/>
                </p:nvSpPr>
                <p:spPr>
                  <a:xfrm>
                    <a:off x="4621779" y="303104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2" name="Ellipse 211"/>
                  <p:cNvSpPr/>
                  <p:nvPr/>
                </p:nvSpPr>
                <p:spPr>
                  <a:xfrm>
                    <a:off x="4398336" y="300643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3" name="Ellipse 212"/>
                  <p:cNvSpPr/>
                  <p:nvPr/>
                </p:nvSpPr>
                <p:spPr>
                  <a:xfrm>
                    <a:off x="4493824" y="31947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4" name="Ellipse 213"/>
                  <p:cNvSpPr/>
                  <p:nvPr/>
                </p:nvSpPr>
                <p:spPr>
                  <a:xfrm>
                    <a:off x="4449125" y="301982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5" name="Ellipse 214"/>
                  <p:cNvSpPr/>
                  <p:nvPr/>
                </p:nvSpPr>
                <p:spPr>
                  <a:xfrm>
                    <a:off x="4542261" y="317832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6" name="Ellipse 215"/>
                  <p:cNvSpPr/>
                  <p:nvPr/>
                </p:nvSpPr>
                <p:spPr>
                  <a:xfrm>
                    <a:off x="4807917" y="338961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7" name="Ellipse 216"/>
                  <p:cNvSpPr/>
                  <p:nvPr/>
                </p:nvSpPr>
                <p:spPr>
                  <a:xfrm>
                    <a:off x="4879612" y="337207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8" name="Ellipse 217"/>
                  <p:cNvSpPr/>
                  <p:nvPr/>
                </p:nvSpPr>
                <p:spPr>
                  <a:xfrm>
                    <a:off x="4921989" y="33589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9" name="Ellipse 218"/>
                  <p:cNvSpPr/>
                  <p:nvPr/>
                </p:nvSpPr>
                <p:spPr>
                  <a:xfrm>
                    <a:off x="4825148" y="313264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0" name="Ellipse 219"/>
                  <p:cNvSpPr/>
                  <p:nvPr/>
                </p:nvSpPr>
                <p:spPr>
                  <a:xfrm>
                    <a:off x="4885904" y="324669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1" name="Ellipse 220"/>
                  <p:cNvSpPr/>
                  <p:nvPr/>
                </p:nvSpPr>
                <p:spPr>
                  <a:xfrm>
                    <a:off x="4851117" y="321538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2" name="Ellipse 221"/>
                  <p:cNvSpPr/>
                  <p:nvPr/>
                </p:nvSpPr>
                <p:spPr>
                  <a:xfrm>
                    <a:off x="4826791" y="325013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3" name="Ellipse 222"/>
                  <p:cNvSpPr/>
                  <p:nvPr/>
                </p:nvSpPr>
                <p:spPr>
                  <a:xfrm>
                    <a:off x="4894740" y="345825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4" name="Ellipse 223"/>
                  <p:cNvSpPr/>
                  <p:nvPr/>
                </p:nvSpPr>
                <p:spPr>
                  <a:xfrm>
                    <a:off x="4913933" y="340697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5" name="Ellipse 224"/>
                  <p:cNvSpPr/>
                  <p:nvPr/>
                </p:nvSpPr>
                <p:spPr>
                  <a:xfrm>
                    <a:off x="4847821" y="339950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6" name="Ellipse 225"/>
                  <p:cNvSpPr/>
                  <p:nvPr/>
                </p:nvSpPr>
                <p:spPr>
                  <a:xfrm>
                    <a:off x="5072125" y="295469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7" name="Ellipse 226"/>
                  <p:cNvSpPr/>
                  <p:nvPr/>
                </p:nvSpPr>
                <p:spPr>
                  <a:xfrm>
                    <a:off x="5261416" y="294464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8" name="Ellipse 227"/>
                  <p:cNvSpPr/>
                  <p:nvPr/>
                </p:nvSpPr>
                <p:spPr>
                  <a:xfrm>
                    <a:off x="4688931" y="274852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9" name="Ellipse 228"/>
                  <p:cNvSpPr/>
                  <p:nvPr/>
                </p:nvSpPr>
                <p:spPr>
                  <a:xfrm>
                    <a:off x="5061108" y="289242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0" name="Ellipse 229"/>
                  <p:cNvSpPr/>
                  <p:nvPr/>
                </p:nvSpPr>
                <p:spPr>
                  <a:xfrm>
                    <a:off x="4730028" y="288130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1" name="Ellipse 230"/>
                  <p:cNvSpPr/>
                  <p:nvPr/>
                </p:nvSpPr>
                <p:spPr>
                  <a:xfrm>
                    <a:off x="4994478" y="285652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2" name="Ellipse 231"/>
                  <p:cNvSpPr/>
                  <p:nvPr/>
                </p:nvSpPr>
                <p:spPr>
                  <a:xfrm>
                    <a:off x="4624146" y="292010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3" name="Ellipse 232"/>
                  <p:cNvSpPr/>
                  <p:nvPr/>
                </p:nvSpPr>
                <p:spPr>
                  <a:xfrm>
                    <a:off x="4351761" y="260877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4" name="Ellipse 233"/>
                  <p:cNvSpPr/>
                  <p:nvPr/>
                </p:nvSpPr>
                <p:spPr>
                  <a:xfrm>
                    <a:off x="4983062" y="298784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5" name="Ellipse 234"/>
                  <p:cNvSpPr/>
                  <p:nvPr/>
                </p:nvSpPr>
                <p:spPr>
                  <a:xfrm>
                    <a:off x="4942064" y="301674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6" name="Ellipse 235"/>
                  <p:cNvSpPr/>
                  <p:nvPr/>
                </p:nvSpPr>
                <p:spPr>
                  <a:xfrm>
                    <a:off x="4351761" y="319527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7" name="Ellipse 236"/>
                  <p:cNvSpPr/>
                  <p:nvPr/>
                </p:nvSpPr>
                <p:spPr>
                  <a:xfrm>
                    <a:off x="4447806" y="332147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8" name="Ellipse 237"/>
                  <p:cNvSpPr/>
                  <p:nvPr/>
                </p:nvSpPr>
                <p:spPr>
                  <a:xfrm>
                    <a:off x="4399653" y="337954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9" name="Ellipse 238"/>
                  <p:cNvSpPr/>
                  <p:nvPr/>
                </p:nvSpPr>
                <p:spPr>
                  <a:xfrm>
                    <a:off x="4300497" y="304786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0" name="Ellipse 239"/>
                  <p:cNvSpPr/>
                  <p:nvPr/>
                </p:nvSpPr>
                <p:spPr>
                  <a:xfrm>
                    <a:off x="4386868" y="332070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1" name="Ellipse 240"/>
                  <p:cNvSpPr/>
                  <p:nvPr/>
                </p:nvSpPr>
                <p:spPr>
                  <a:xfrm>
                    <a:off x="4282769" y="323290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2" name="Ellipse 241"/>
                  <p:cNvSpPr/>
                  <p:nvPr/>
                </p:nvSpPr>
                <p:spPr>
                  <a:xfrm>
                    <a:off x="4442853" y="324416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3" name="Ellipse 242"/>
                  <p:cNvSpPr/>
                  <p:nvPr/>
                </p:nvSpPr>
                <p:spPr>
                  <a:xfrm>
                    <a:off x="4554708" y="372607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4" name="Ellipse 243"/>
                  <p:cNvSpPr/>
                  <p:nvPr/>
                </p:nvSpPr>
                <p:spPr>
                  <a:xfrm>
                    <a:off x="4469406" y="384474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5" name="Ellipse 244"/>
                  <p:cNvSpPr/>
                  <p:nvPr/>
                </p:nvSpPr>
                <p:spPr>
                  <a:xfrm>
                    <a:off x="4707588" y="373443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6" name="Ellipse 245"/>
                  <p:cNvSpPr/>
                  <p:nvPr/>
                </p:nvSpPr>
                <p:spPr>
                  <a:xfrm>
                    <a:off x="4453128" y="375792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7" name="Ellipse 246"/>
                  <p:cNvSpPr/>
                  <p:nvPr/>
                </p:nvSpPr>
                <p:spPr>
                  <a:xfrm>
                    <a:off x="4583361" y="364851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8" name="Ellipse 247"/>
                  <p:cNvSpPr/>
                  <p:nvPr/>
                </p:nvSpPr>
                <p:spPr>
                  <a:xfrm>
                    <a:off x="4512606" y="367589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9" name="Ellipse 248"/>
                  <p:cNvSpPr/>
                  <p:nvPr/>
                </p:nvSpPr>
                <p:spPr>
                  <a:xfrm>
                    <a:off x="4533657" y="363111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0" name="Ellipse 249"/>
                  <p:cNvSpPr/>
                  <p:nvPr/>
                </p:nvSpPr>
                <p:spPr>
                  <a:xfrm>
                    <a:off x="4777401" y="377763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1" name="Ellipse 250"/>
                  <p:cNvSpPr/>
                  <p:nvPr/>
                </p:nvSpPr>
                <p:spPr>
                  <a:xfrm>
                    <a:off x="4660218" y="372612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2" name="Ellipse 251"/>
                  <p:cNvSpPr/>
                  <p:nvPr/>
                </p:nvSpPr>
                <p:spPr>
                  <a:xfrm>
                    <a:off x="4619048" y="368714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3" name="Ellipse 252"/>
                  <p:cNvSpPr/>
                  <p:nvPr/>
                </p:nvSpPr>
                <p:spPr>
                  <a:xfrm>
                    <a:off x="4756549" y="355120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4" name="Ellipse 253"/>
                  <p:cNvSpPr/>
                  <p:nvPr/>
                </p:nvSpPr>
                <p:spPr>
                  <a:xfrm>
                    <a:off x="3911758" y="32689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5" name="Ellipse 254"/>
                  <p:cNvSpPr/>
                  <p:nvPr/>
                </p:nvSpPr>
                <p:spPr>
                  <a:xfrm>
                    <a:off x="4913933" y="351312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6" name="Ellipse 255"/>
                  <p:cNvSpPr/>
                  <p:nvPr/>
                </p:nvSpPr>
                <p:spPr>
                  <a:xfrm>
                    <a:off x="4741761" y="36223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7" name="Ellipse 256"/>
                  <p:cNvSpPr/>
                  <p:nvPr/>
                </p:nvSpPr>
                <p:spPr>
                  <a:xfrm>
                    <a:off x="4885283" y="359215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8" name="Ellipse 257"/>
                  <p:cNvSpPr/>
                  <p:nvPr/>
                </p:nvSpPr>
                <p:spPr>
                  <a:xfrm>
                    <a:off x="4816909" y="363531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9" name="Ellipse 258"/>
                  <p:cNvSpPr/>
                  <p:nvPr/>
                </p:nvSpPr>
                <p:spPr>
                  <a:xfrm>
                    <a:off x="4852701" y="366554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0" name="Ellipse 259"/>
                  <p:cNvSpPr/>
                  <p:nvPr/>
                </p:nvSpPr>
                <p:spPr>
                  <a:xfrm>
                    <a:off x="4600905" y="356057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1" name="Ellipse 260"/>
                  <p:cNvSpPr/>
                  <p:nvPr/>
                </p:nvSpPr>
                <p:spPr>
                  <a:xfrm>
                    <a:off x="4809096" y="352711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2" name="Ellipse 261"/>
                  <p:cNvSpPr/>
                  <p:nvPr/>
                </p:nvSpPr>
                <p:spPr>
                  <a:xfrm>
                    <a:off x="4830696" y="358878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3" name="Ellipse 262"/>
                  <p:cNvSpPr/>
                  <p:nvPr/>
                </p:nvSpPr>
                <p:spPr>
                  <a:xfrm>
                    <a:off x="4561761" y="389328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4" name="Ellipse 263"/>
                  <p:cNvSpPr/>
                  <p:nvPr/>
                </p:nvSpPr>
                <p:spPr>
                  <a:xfrm>
                    <a:off x="4786317" y="398791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5" name="Ellipse 264"/>
                  <p:cNvSpPr/>
                  <p:nvPr/>
                </p:nvSpPr>
                <p:spPr>
                  <a:xfrm>
                    <a:off x="4712601" y="403402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6" name="Ellipse 265"/>
                  <p:cNvSpPr/>
                  <p:nvPr/>
                </p:nvSpPr>
                <p:spPr>
                  <a:xfrm>
                    <a:off x="4882356" y="400951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7" name="Ellipse 266"/>
                  <p:cNvSpPr/>
                  <p:nvPr/>
                </p:nvSpPr>
                <p:spPr>
                  <a:xfrm>
                    <a:off x="5354748" y="40638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8" name="Ellipse 267"/>
                  <p:cNvSpPr/>
                  <p:nvPr/>
                </p:nvSpPr>
                <p:spPr>
                  <a:xfrm>
                    <a:off x="5262312" y="401798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9" name="Ellipse 268"/>
                  <p:cNvSpPr/>
                  <p:nvPr/>
                </p:nvSpPr>
                <p:spPr>
                  <a:xfrm>
                    <a:off x="5015082" y="416237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0" name="Ellipse 269"/>
                  <p:cNvSpPr/>
                  <p:nvPr/>
                </p:nvSpPr>
                <p:spPr>
                  <a:xfrm>
                    <a:off x="4474728" y="394471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1" name="Ellipse 270"/>
                  <p:cNvSpPr/>
                  <p:nvPr/>
                </p:nvSpPr>
                <p:spPr>
                  <a:xfrm>
                    <a:off x="4408468" y="390309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2" name="Ellipse 271"/>
                  <p:cNvSpPr/>
                  <p:nvPr/>
                </p:nvSpPr>
                <p:spPr>
                  <a:xfrm>
                    <a:off x="4705017" y="398053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3" name="Ellipse 272"/>
                  <p:cNvSpPr/>
                  <p:nvPr/>
                </p:nvSpPr>
                <p:spPr>
                  <a:xfrm>
                    <a:off x="4145062" y="358343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4" name="Ellipse 273"/>
                  <p:cNvSpPr/>
                  <p:nvPr/>
                </p:nvSpPr>
                <p:spPr>
                  <a:xfrm>
                    <a:off x="4313166" y="375498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5" name="Ellipse 274"/>
                  <p:cNvSpPr/>
                  <p:nvPr/>
                </p:nvSpPr>
                <p:spPr>
                  <a:xfrm>
                    <a:off x="4164267" y="340715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6" name="Ellipse 275"/>
                  <p:cNvSpPr/>
                  <p:nvPr/>
                </p:nvSpPr>
                <p:spPr>
                  <a:xfrm>
                    <a:off x="4431528" y="355722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7" name="Ellipse 276"/>
                  <p:cNvSpPr/>
                  <p:nvPr/>
                </p:nvSpPr>
                <p:spPr>
                  <a:xfrm>
                    <a:off x="4451668" y="346413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8" name="Ellipse 277"/>
                  <p:cNvSpPr/>
                  <p:nvPr/>
                </p:nvSpPr>
                <p:spPr>
                  <a:xfrm>
                    <a:off x="4435338" y="361654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9" name="Ellipse 278"/>
                  <p:cNvSpPr/>
                  <p:nvPr/>
                </p:nvSpPr>
                <p:spPr>
                  <a:xfrm>
                    <a:off x="4455861" y="351202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0" name="Ellipse 279"/>
                  <p:cNvSpPr/>
                  <p:nvPr/>
                </p:nvSpPr>
                <p:spPr>
                  <a:xfrm>
                    <a:off x="4214520" y="338371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1" name="Ellipse 280"/>
                  <p:cNvSpPr/>
                  <p:nvPr/>
                </p:nvSpPr>
                <p:spPr>
                  <a:xfrm>
                    <a:off x="4192920" y="354443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2" name="Ellipse 281"/>
                  <p:cNvSpPr/>
                  <p:nvPr/>
                </p:nvSpPr>
                <p:spPr>
                  <a:xfrm>
                    <a:off x="4414188" y="343885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3" name="Ellipse 282"/>
                  <p:cNvSpPr/>
                  <p:nvPr/>
                </p:nvSpPr>
                <p:spPr>
                  <a:xfrm>
                    <a:off x="4391402" y="305646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4" name="Ellipse 283"/>
                  <p:cNvSpPr/>
                  <p:nvPr/>
                </p:nvSpPr>
                <p:spPr>
                  <a:xfrm>
                    <a:off x="4838509" y="334489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5" name="Ellipse 284"/>
                  <p:cNvSpPr/>
                  <p:nvPr/>
                </p:nvSpPr>
                <p:spPr>
                  <a:xfrm>
                    <a:off x="4860756" y="317142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6" name="Ellipse 285"/>
                  <p:cNvSpPr/>
                  <p:nvPr/>
                </p:nvSpPr>
                <p:spPr>
                  <a:xfrm>
                    <a:off x="4661817" y="329507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7" name="Ellipse 286"/>
                  <p:cNvSpPr/>
                  <p:nvPr/>
                </p:nvSpPr>
                <p:spPr>
                  <a:xfrm>
                    <a:off x="4760679" y="317218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8" name="Ellipse 287"/>
                  <p:cNvSpPr/>
                  <p:nvPr/>
                </p:nvSpPr>
                <p:spPr>
                  <a:xfrm>
                    <a:off x="4576308" y="334446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9" name="Ellipse 288"/>
                  <p:cNvSpPr/>
                  <p:nvPr/>
                </p:nvSpPr>
                <p:spPr>
                  <a:xfrm>
                    <a:off x="4626383" y="332766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0" name="Ellipse 289"/>
                  <p:cNvSpPr/>
                  <p:nvPr/>
                </p:nvSpPr>
                <p:spPr>
                  <a:xfrm>
                    <a:off x="4871268" y="311144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1" name="Ellipse 290"/>
                  <p:cNvSpPr/>
                  <p:nvPr/>
                </p:nvSpPr>
                <p:spPr>
                  <a:xfrm>
                    <a:off x="4877198" y="332329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2" name="Ellipse 291"/>
                  <p:cNvSpPr/>
                  <p:nvPr/>
                </p:nvSpPr>
                <p:spPr>
                  <a:xfrm>
                    <a:off x="4903956" y="328854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3" name="Ellipse 292"/>
                  <p:cNvSpPr/>
                  <p:nvPr/>
                </p:nvSpPr>
                <p:spPr>
                  <a:xfrm>
                    <a:off x="4807917" y="317180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4" name="Ellipse 293"/>
                  <p:cNvSpPr/>
                  <p:nvPr/>
                </p:nvSpPr>
                <p:spPr>
                  <a:xfrm>
                    <a:off x="4597608" y="329076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5" name="Ellipse 294"/>
                  <p:cNvSpPr/>
                  <p:nvPr/>
                </p:nvSpPr>
                <p:spPr>
                  <a:xfrm>
                    <a:off x="4733492" y="329171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6" name="Ellipse 295"/>
                  <p:cNvSpPr/>
                  <p:nvPr/>
                </p:nvSpPr>
                <p:spPr>
                  <a:xfrm>
                    <a:off x="4931703" y="325319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7" name="Ellipse 296"/>
                  <p:cNvSpPr/>
                  <p:nvPr/>
                </p:nvSpPr>
                <p:spPr>
                  <a:xfrm>
                    <a:off x="4809096" y="305058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8" name="Ellipse 297"/>
                  <p:cNvSpPr/>
                  <p:nvPr/>
                </p:nvSpPr>
                <p:spPr>
                  <a:xfrm>
                    <a:off x="4773228" y="307424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9" name="Ellipse 298"/>
                  <p:cNvSpPr/>
                  <p:nvPr/>
                </p:nvSpPr>
                <p:spPr>
                  <a:xfrm>
                    <a:off x="4833048" y="308412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0" name="Ellipse 299"/>
                  <p:cNvSpPr/>
                  <p:nvPr/>
                </p:nvSpPr>
                <p:spPr>
                  <a:xfrm>
                    <a:off x="4618223" y="323232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1" name="Ellipse 300"/>
                  <p:cNvSpPr/>
                  <p:nvPr/>
                </p:nvSpPr>
                <p:spPr>
                  <a:xfrm>
                    <a:off x="4711892" y="320202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2" name="Ellipse 301"/>
                  <p:cNvSpPr/>
                  <p:nvPr/>
                </p:nvSpPr>
                <p:spPr>
                  <a:xfrm>
                    <a:off x="4669401" y="318546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3" name="Ellipse 302"/>
                  <p:cNvSpPr/>
                  <p:nvPr/>
                </p:nvSpPr>
                <p:spPr>
                  <a:xfrm>
                    <a:off x="4721848" y="313419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4" name="Ellipse 303"/>
                  <p:cNvSpPr/>
                  <p:nvPr/>
                </p:nvSpPr>
                <p:spPr>
                  <a:xfrm>
                    <a:off x="4999304" y="333748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5" name="Ellipse 304"/>
                  <p:cNvSpPr/>
                  <p:nvPr/>
                </p:nvSpPr>
                <p:spPr>
                  <a:xfrm>
                    <a:off x="5036204" y="330126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6" name="Ellipse 305"/>
                  <p:cNvSpPr/>
                  <p:nvPr/>
                </p:nvSpPr>
                <p:spPr>
                  <a:xfrm>
                    <a:off x="4733492" y="340178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7" name="Ellipse 306"/>
                  <p:cNvSpPr/>
                  <p:nvPr/>
                </p:nvSpPr>
                <p:spPr>
                  <a:xfrm>
                    <a:off x="4989871" y="328226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8" name="Ellipse 307"/>
                  <p:cNvSpPr/>
                  <p:nvPr/>
                </p:nvSpPr>
                <p:spPr>
                  <a:xfrm>
                    <a:off x="5525562" y="306381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9" name="Ellipse 308"/>
                  <p:cNvSpPr/>
                  <p:nvPr/>
                </p:nvSpPr>
                <p:spPr>
                  <a:xfrm>
                    <a:off x="5025587" y="319733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0" name="Ellipse 309"/>
                  <p:cNvSpPr/>
                  <p:nvPr/>
                </p:nvSpPr>
                <p:spPr>
                  <a:xfrm>
                    <a:off x="4651445" y="351216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1" name="Ellipse 310"/>
                  <p:cNvSpPr/>
                  <p:nvPr/>
                </p:nvSpPr>
                <p:spPr>
                  <a:xfrm>
                    <a:off x="5085576" y="329428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2" name="Ellipse 311"/>
                  <p:cNvSpPr/>
                  <p:nvPr/>
                </p:nvSpPr>
                <p:spPr>
                  <a:xfrm>
                    <a:off x="4972279" y="323785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3" name="Ellipse 312"/>
                  <p:cNvSpPr/>
                  <p:nvPr/>
                </p:nvSpPr>
                <p:spPr>
                  <a:xfrm>
                    <a:off x="5242073" y="327554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4" name="Ellipse 313"/>
                  <p:cNvSpPr/>
                  <p:nvPr/>
                </p:nvSpPr>
                <p:spPr>
                  <a:xfrm>
                    <a:off x="4750275" y="345883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5" name="Ellipse 314"/>
                  <p:cNvSpPr/>
                  <p:nvPr/>
                </p:nvSpPr>
                <p:spPr>
                  <a:xfrm>
                    <a:off x="4905130" y="364181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6" name="Ellipse 315"/>
                  <p:cNvSpPr/>
                  <p:nvPr/>
                </p:nvSpPr>
                <p:spPr>
                  <a:xfrm>
                    <a:off x="4681818" y="338958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7" name="Ellipse 316"/>
                  <p:cNvSpPr/>
                  <p:nvPr/>
                </p:nvSpPr>
                <p:spPr>
                  <a:xfrm>
                    <a:off x="4626383" y="338310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8" name="Ellipse 317"/>
                  <p:cNvSpPr/>
                  <p:nvPr/>
                </p:nvSpPr>
                <p:spPr>
                  <a:xfrm>
                    <a:off x="4555533" y="345546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9" name="Ellipse 318"/>
                  <p:cNvSpPr/>
                  <p:nvPr/>
                </p:nvSpPr>
                <p:spPr>
                  <a:xfrm>
                    <a:off x="4551410" y="350800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0" name="Ellipse 319"/>
                  <p:cNvSpPr/>
                  <p:nvPr/>
                </p:nvSpPr>
                <p:spPr>
                  <a:xfrm>
                    <a:off x="4570331" y="340911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1" name="Ellipse 320"/>
                  <p:cNvSpPr/>
                  <p:nvPr/>
                </p:nvSpPr>
                <p:spPr>
                  <a:xfrm>
                    <a:off x="4695843" y="345899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2" name="Ellipse 321"/>
                  <p:cNvSpPr/>
                  <p:nvPr/>
                </p:nvSpPr>
                <p:spPr>
                  <a:xfrm>
                    <a:off x="4650189" y="356295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3" name="Ellipse 322"/>
                  <p:cNvSpPr/>
                  <p:nvPr/>
                </p:nvSpPr>
                <p:spPr>
                  <a:xfrm>
                    <a:off x="4642460" y="343777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4" name="Ellipse 323"/>
                  <p:cNvSpPr/>
                  <p:nvPr/>
                </p:nvSpPr>
                <p:spPr>
                  <a:xfrm>
                    <a:off x="5345647" y="276418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5" name="Ellipse 324"/>
                  <p:cNvSpPr/>
                  <p:nvPr/>
                </p:nvSpPr>
                <p:spPr>
                  <a:xfrm>
                    <a:off x="5260825" y="282994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6" name="Ellipse 325"/>
                  <p:cNvSpPr/>
                  <p:nvPr/>
                </p:nvSpPr>
                <p:spPr>
                  <a:xfrm>
                    <a:off x="5078537" y="322866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7" name="Ellipse 326"/>
                  <p:cNvSpPr/>
                  <p:nvPr/>
                </p:nvSpPr>
                <p:spPr>
                  <a:xfrm>
                    <a:off x="5093055" y="31049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8" name="Ellipse 327"/>
                  <p:cNvSpPr/>
                  <p:nvPr/>
                </p:nvSpPr>
                <p:spPr>
                  <a:xfrm>
                    <a:off x="5058282" y="316051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9" name="Ellipse 328"/>
                  <p:cNvSpPr/>
                  <p:nvPr/>
                </p:nvSpPr>
                <p:spPr>
                  <a:xfrm>
                    <a:off x="5239225" y="321375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0" name="Ellipse 329"/>
                  <p:cNvSpPr/>
                  <p:nvPr/>
                </p:nvSpPr>
                <p:spPr>
                  <a:xfrm>
                    <a:off x="5194220" y="318361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1" name="Ellipse 330"/>
                  <p:cNvSpPr/>
                  <p:nvPr/>
                </p:nvSpPr>
                <p:spPr>
                  <a:xfrm>
                    <a:off x="5109288" y="318907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2" name="Ellipse 331"/>
                  <p:cNvSpPr/>
                  <p:nvPr/>
                </p:nvSpPr>
                <p:spPr>
                  <a:xfrm>
                    <a:off x="4948506" y="307628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3" name="Ellipse 332"/>
                  <p:cNvSpPr/>
                  <p:nvPr/>
                </p:nvSpPr>
                <p:spPr>
                  <a:xfrm>
                    <a:off x="5022009" y="307560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4" name="Ellipse 333"/>
                  <p:cNvSpPr/>
                  <p:nvPr/>
                </p:nvSpPr>
                <p:spPr>
                  <a:xfrm>
                    <a:off x="4931703" y="317464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5" name="Ellipse 334"/>
                  <p:cNvSpPr/>
                  <p:nvPr/>
                </p:nvSpPr>
                <p:spPr>
                  <a:xfrm>
                    <a:off x="5007882" y="311880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6" name="Ellipse 335"/>
                  <p:cNvSpPr/>
                  <p:nvPr/>
                </p:nvSpPr>
                <p:spPr>
                  <a:xfrm>
                    <a:off x="5046732" y="311807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7" name="Ellipse 336"/>
                  <p:cNvSpPr/>
                  <p:nvPr/>
                </p:nvSpPr>
                <p:spPr>
                  <a:xfrm>
                    <a:off x="5587063" y="340367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8" name="Ellipse 337"/>
                  <p:cNvSpPr/>
                  <p:nvPr/>
                </p:nvSpPr>
                <p:spPr>
                  <a:xfrm>
                    <a:off x="4873140" y="305219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9" name="Ellipse 338"/>
                  <p:cNvSpPr/>
                  <p:nvPr/>
                </p:nvSpPr>
                <p:spPr>
                  <a:xfrm>
                    <a:off x="5301352" y="321632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0" name="Ellipse 339"/>
                  <p:cNvSpPr/>
                  <p:nvPr/>
                </p:nvSpPr>
                <p:spPr>
                  <a:xfrm>
                    <a:off x="5136464" y="347537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1" name="Ellipse 340"/>
                  <p:cNvSpPr/>
                  <p:nvPr/>
                </p:nvSpPr>
                <p:spPr>
                  <a:xfrm>
                    <a:off x="5077694" y="351476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2" name="Ellipse 341"/>
                  <p:cNvSpPr/>
                  <p:nvPr/>
                </p:nvSpPr>
                <p:spPr>
                  <a:xfrm>
                    <a:off x="5025587" y="344152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3" name="Ellipse 342"/>
                  <p:cNvSpPr/>
                  <p:nvPr/>
                </p:nvSpPr>
                <p:spPr>
                  <a:xfrm>
                    <a:off x="5079806" y="343393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4" name="Ellipse 343"/>
                  <p:cNvSpPr/>
                  <p:nvPr/>
                </p:nvSpPr>
                <p:spPr>
                  <a:xfrm>
                    <a:off x="4948506" y="348009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5" name="Ellipse 344"/>
                  <p:cNvSpPr/>
                  <p:nvPr/>
                </p:nvSpPr>
                <p:spPr>
                  <a:xfrm>
                    <a:off x="5279522" y="344732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6" name="Ellipse 345"/>
                  <p:cNvSpPr/>
                  <p:nvPr/>
                </p:nvSpPr>
                <p:spPr>
                  <a:xfrm>
                    <a:off x="4996883" y="348484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7" name="Ellipse 346"/>
                  <p:cNvSpPr/>
                  <p:nvPr/>
                </p:nvSpPr>
                <p:spPr>
                  <a:xfrm>
                    <a:off x="5173927" y="341233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8" name="Ellipse 347"/>
                  <p:cNvSpPr/>
                  <p:nvPr/>
                </p:nvSpPr>
                <p:spPr>
                  <a:xfrm>
                    <a:off x="4976499" y="357570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9" name="Ellipse 348"/>
                  <p:cNvSpPr/>
                  <p:nvPr/>
                </p:nvSpPr>
                <p:spPr>
                  <a:xfrm>
                    <a:off x="5053904" y="347491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0" name="Ellipse 349"/>
                  <p:cNvSpPr/>
                  <p:nvPr/>
                </p:nvSpPr>
                <p:spPr>
                  <a:xfrm>
                    <a:off x="4977437" y="343723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1" name="Ellipse 350"/>
                  <p:cNvSpPr/>
                  <p:nvPr/>
                </p:nvSpPr>
                <p:spPr>
                  <a:xfrm>
                    <a:off x="5109288" y="333748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2" name="Ellipse 351"/>
                  <p:cNvSpPr/>
                  <p:nvPr/>
                </p:nvSpPr>
                <p:spPr>
                  <a:xfrm>
                    <a:off x="5046732" y="338310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3" name="Ellipse 352"/>
                  <p:cNvSpPr/>
                  <p:nvPr/>
                </p:nvSpPr>
                <p:spPr>
                  <a:xfrm>
                    <a:off x="5217703" y="343966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4" name="Ellipse 353"/>
                  <p:cNvSpPr/>
                  <p:nvPr/>
                </p:nvSpPr>
                <p:spPr>
                  <a:xfrm>
                    <a:off x="4941691" y="360377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5" name="Ellipse 354"/>
                  <p:cNvSpPr/>
                  <p:nvPr/>
                </p:nvSpPr>
                <p:spPr>
                  <a:xfrm>
                    <a:off x="4961462" y="353311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6" name="Ellipse 355"/>
                  <p:cNvSpPr/>
                  <p:nvPr/>
                </p:nvSpPr>
                <p:spPr>
                  <a:xfrm>
                    <a:off x="5046115" y="355770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7" name="Ellipse 356"/>
                  <p:cNvSpPr/>
                  <p:nvPr/>
                </p:nvSpPr>
                <p:spPr>
                  <a:xfrm>
                    <a:off x="5183898" y="349697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8" name="Ellipse 357"/>
                  <p:cNvSpPr/>
                  <p:nvPr/>
                </p:nvSpPr>
                <p:spPr>
                  <a:xfrm>
                    <a:off x="4830789" y="374547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9" name="Ellipse 358"/>
                  <p:cNvSpPr/>
                  <p:nvPr/>
                </p:nvSpPr>
                <p:spPr>
                  <a:xfrm>
                    <a:off x="4911941" y="375311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0" name="Ellipse 359"/>
                  <p:cNvSpPr/>
                  <p:nvPr/>
                </p:nvSpPr>
                <p:spPr>
                  <a:xfrm>
                    <a:off x="5053904" y="386323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1" name="Ellipse 360"/>
                  <p:cNvSpPr/>
                  <p:nvPr/>
                </p:nvSpPr>
                <p:spPr>
                  <a:xfrm>
                    <a:off x="5067092" y="360447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2" name="Ellipse 361"/>
                  <p:cNvSpPr/>
                  <p:nvPr/>
                </p:nvSpPr>
                <p:spPr>
                  <a:xfrm>
                    <a:off x="5299620" y="354039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3" name="Ellipse 362"/>
                  <p:cNvSpPr/>
                  <p:nvPr/>
                </p:nvSpPr>
                <p:spPr>
                  <a:xfrm>
                    <a:off x="4919352" y="369283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4" name="Ellipse 363"/>
                  <p:cNvSpPr/>
                  <p:nvPr/>
                </p:nvSpPr>
                <p:spPr>
                  <a:xfrm>
                    <a:off x="5372189" y="34948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5" name="Ellipse 364"/>
                  <p:cNvSpPr/>
                  <p:nvPr/>
                </p:nvSpPr>
                <p:spPr>
                  <a:xfrm>
                    <a:off x="5401558" y="353311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6" name="Ellipse 365"/>
                  <p:cNvSpPr/>
                  <p:nvPr/>
                </p:nvSpPr>
                <p:spPr>
                  <a:xfrm>
                    <a:off x="4972227" y="372387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7" name="Ellipse 366"/>
                  <p:cNvSpPr/>
                  <p:nvPr/>
                </p:nvSpPr>
                <p:spPr>
                  <a:xfrm>
                    <a:off x="4941156" y="381940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8" name="Ellipse 367"/>
                  <p:cNvSpPr/>
                  <p:nvPr/>
                </p:nvSpPr>
                <p:spPr>
                  <a:xfrm>
                    <a:off x="4892868" y="390225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9" name="Ellipse 368"/>
                  <p:cNvSpPr/>
                  <p:nvPr/>
                </p:nvSpPr>
                <p:spPr>
                  <a:xfrm>
                    <a:off x="5158064" y="354871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0" name="Ellipse 369"/>
                  <p:cNvSpPr/>
                  <p:nvPr/>
                </p:nvSpPr>
                <p:spPr>
                  <a:xfrm>
                    <a:off x="5350589" y="354603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1" name="Ellipse 370"/>
                  <p:cNvSpPr/>
                  <p:nvPr/>
                </p:nvSpPr>
                <p:spPr>
                  <a:xfrm>
                    <a:off x="4962552" y="365341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2" name="Ellipse 371"/>
                  <p:cNvSpPr/>
                  <p:nvPr/>
                </p:nvSpPr>
                <p:spPr>
                  <a:xfrm>
                    <a:off x="5093055" y="369863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3" name="Ellipse 372"/>
                  <p:cNvSpPr/>
                  <p:nvPr/>
                </p:nvSpPr>
                <p:spPr>
                  <a:xfrm>
                    <a:off x="5169318" y="375703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4" name="Ellipse 373"/>
                  <p:cNvSpPr/>
                  <p:nvPr/>
                </p:nvSpPr>
                <p:spPr>
                  <a:xfrm>
                    <a:off x="5323984" y="367501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5" name="Ellipse 374"/>
                  <p:cNvSpPr/>
                  <p:nvPr/>
                </p:nvSpPr>
                <p:spPr>
                  <a:xfrm>
                    <a:off x="5369199" y="369863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6" name="Ellipse 375"/>
                  <p:cNvSpPr/>
                  <p:nvPr/>
                </p:nvSpPr>
                <p:spPr>
                  <a:xfrm>
                    <a:off x="5482362" y="376116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7" name="Ellipse 376"/>
                  <p:cNvSpPr/>
                  <p:nvPr/>
                </p:nvSpPr>
                <p:spPr>
                  <a:xfrm>
                    <a:off x="5070465" y="374438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8" name="Ellipse 377"/>
                  <p:cNvSpPr/>
                  <p:nvPr/>
                </p:nvSpPr>
                <p:spPr>
                  <a:xfrm>
                    <a:off x="5164512" y="365644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9" name="Ellipse 378"/>
                  <p:cNvSpPr/>
                  <p:nvPr/>
                </p:nvSpPr>
                <p:spPr>
                  <a:xfrm>
                    <a:off x="5269649" y="368003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0" name="Ellipse 379"/>
                  <p:cNvSpPr/>
                  <p:nvPr/>
                </p:nvSpPr>
                <p:spPr>
                  <a:xfrm>
                    <a:off x="4667670" y="324976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1" name="Ellipse 380"/>
                  <p:cNvSpPr/>
                  <p:nvPr/>
                </p:nvSpPr>
                <p:spPr>
                  <a:xfrm>
                    <a:off x="4865504" y="355330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2" name="Ellipse 381"/>
                  <p:cNvSpPr/>
                  <p:nvPr/>
                </p:nvSpPr>
                <p:spPr>
                  <a:xfrm>
                    <a:off x="4803879" y="415103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3" name="Ellipse 382"/>
                  <p:cNvSpPr/>
                  <p:nvPr/>
                </p:nvSpPr>
                <p:spPr>
                  <a:xfrm>
                    <a:off x="4691001" y="384890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4" name="Ellipse 383"/>
                  <p:cNvSpPr/>
                  <p:nvPr/>
                </p:nvSpPr>
                <p:spPr>
                  <a:xfrm>
                    <a:off x="5525562" y="360594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5" name="Ellipse 384"/>
                  <p:cNvSpPr/>
                  <p:nvPr/>
                </p:nvSpPr>
                <p:spPr>
                  <a:xfrm>
                    <a:off x="4355116" y="335745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sp>
              <p:nvSpPr>
                <p:cNvPr id="205" name="Multiplizieren 204"/>
                <p:cNvSpPr/>
                <p:nvPr/>
              </p:nvSpPr>
              <p:spPr>
                <a:xfrm>
                  <a:off x="4794719" y="3326458"/>
                  <a:ext cx="180000" cy="180000"/>
                </a:xfrm>
                <a:prstGeom prst="mathMultiply">
                  <a:avLst/>
                </a:prstGeom>
                <a:solidFill>
                  <a:schemeClr val="accent4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12" name="Gruppieren 11"/>
              <p:cNvGrpSpPr/>
              <p:nvPr/>
            </p:nvGrpSpPr>
            <p:grpSpPr>
              <a:xfrm>
                <a:off x="1537334" y="2627346"/>
                <a:ext cx="1680239" cy="1568473"/>
                <a:chOff x="1537334" y="2627346"/>
                <a:chExt cx="1680239" cy="1568473"/>
              </a:xfrm>
            </p:grpSpPr>
            <p:grpSp>
              <p:nvGrpSpPr>
                <p:cNvPr id="18" name="Gruppieren 17"/>
                <p:cNvGrpSpPr/>
                <p:nvPr/>
              </p:nvGrpSpPr>
              <p:grpSpPr>
                <a:xfrm>
                  <a:off x="1537334" y="2912480"/>
                  <a:ext cx="1426614" cy="950512"/>
                  <a:chOff x="1537334" y="2912480"/>
                  <a:chExt cx="1426614" cy="950512"/>
                </a:xfrm>
              </p:grpSpPr>
              <p:sp>
                <p:nvSpPr>
                  <p:cNvPr id="201" name="Ellipse 200"/>
                  <p:cNvSpPr/>
                  <p:nvPr/>
                </p:nvSpPr>
                <p:spPr>
                  <a:xfrm>
                    <a:off x="1537334" y="2912480"/>
                    <a:ext cx="950400" cy="950400"/>
                  </a:xfrm>
                  <a:prstGeom prst="ellipse">
                    <a:avLst/>
                  </a:prstGeom>
                  <a:solidFill>
                    <a:schemeClr val="accent2">
                      <a:alpha val="20000"/>
                    </a:schemeClr>
                  </a:solidFill>
                  <a:ln cap="rnd">
                    <a:solidFill>
                      <a:schemeClr val="accent2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02" name="Ellipse 201"/>
                  <p:cNvSpPr/>
                  <p:nvPr/>
                </p:nvSpPr>
                <p:spPr>
                  <a:xfrm>
                    <a:off x="2013548" y="2912592"/>
                    <a:ext cx="950400" cy="950400"/>
                  </a:xfrm>
                  <a:prstGeom prst="ellipse">
                    <a:avLst/>
                  </a:prstGeom>
                  <a:solidFill>
                    <a:schemeClr val="accent6">
                      <a:alpha val="20000"/>
                    </a:schemeClr>
                  </a:solidFill>
                  <a:ln cap="rnd">
                    <a:solidFill>
                      <a:schemeClr val="accent6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9" name="Gruppieren 18"/>
                <p:cNvGrpSpPr/>
                <p:nvPr/>
              </p:nvGrpSpPr>
              <p:grpSpPr>
                <a:xfrm>
                  <a:off x="1897680" y="2627346"/>
                  <a:ext cx="1319893" cy="1568473"/>
                  <a:chOff x="1897680" y="2627346"/>
                  <a:chExt cx="1319893" cy="1568473"/>
                </a:xfrm>
              </p:grpSpPr>
              <p:sp>
                <p:nvSpPr>
                  <p:cNvPr id="21" name="Ellipse 20"/>
                  <p:cNvSpPr/>
                  <p:nvPr/>
                </p:nvSpPr>
                <p:spPr>
                  <a:xfrm>
                    <a:off x="2349075" y="301804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" name="Ellipse 21"/>
                  <p:cNvSpPr/>
                  <p:nvPr/>
                </p:nvSpPr>
                <p:spPr>
                  <a:xfrm>
                    <a:off x="2415912" y="304291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" name="Ellipse 22"/>
                  <p:cNvSpPr/>
                  <p:nvPr/>
                </p:nvSpPr>
                <p:spPr>
                  <a:xfrm>
                    <a:off x="2454444" y="297484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" name="Ellipse 23"/>
                  <p:cNvSpPr/>
                  <p:nvPr/>
                </p:nvSpPr>
                <p:spPr>
                  <a:xfrm>
                    <a:off x="2707269" y="298140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" name="Ellipse 24"/>
                  <p:cNvSpPr/>
                  <p:nvPr/>
                </p:nvSpPr>
                <p:spPr>
                  <a:xfrm>
                    <a:off x="2487786" y="298140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" name="Ellipse 25"/>
                  <p:cNvSpPr/>
                  <p:nvPr/>
                </p:nvSpPr>
                <p:spPr>
                  <a:xfrm>
                    <a:off x="2602308" y="290866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" name="Ellipse 26"/>
                  <p:cNvSpPr/>
                  <p:nvPr/>
                </p:nvSpPr>
                <p:spPr>
                  <a:xfrm>
                    <a:off x="2593155" y="294984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" name="Ellipse 27"/>
                  <p:cNvSpPr/>
                  <p:nvPr/>
                </p:nvSpPr>
                <p:spPr>
                  <a:xfrm>
                    <a:off x="2593155" y="302224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" name="Ellipse 28"/>
                  <p:cNvSpPr/>
                  <p:nvPr/>
                </p:nvSpPr>
                <p:spPr>
                  <a:xfrm>
                    <a:off x="2703225" y="305264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" name="Ellipse 29"/>
                  <p:cNvSpPr/>
                  <p:nvPr/>
                </p:nvSpPr>
                <p:spPr>
                  <a:xfrm>
                    <a:off x="2520504" y="288706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" name="Ellipse 30"/>
                  <p:cNvSpPr/>
                  <p:nvPr/>
                </p:nvSpPr>
                <p:spPr>
                  <a:xfrm>
                    <a:off x="1969221" y="330013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" name="Ellipse 31"/>
                  <p:cNvSpPr/>
                  <p:nvPr/>
                </p:nvSpPr>
                <p:spPr>
                  <a:xfrm>
                    <a:off x="1934393" y="334147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" name="Ellipse 32"/>
                  <p:cNvSpPr/>
                  <p:nvPr/>
                </p:nvSpPr>
                <p:spPr>
                  <a:xfrm>
                    <a:off x="1918482" y="305429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" name="Ellipse 33"/>
                  <p:cNvSpPr/>
                  <p:nvPr/>
                </p:nvSpPr>
                <p:spPr>
                  <a:xfrm>
                    <a:off x="1947411" y="315748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" name="Ellipse 34"/>
                  <p:cNvSpPr/>
                  <p:nvPr/>
                </p:nvSpPr>
                <p:spPr>
                  <a:xfrm>
                    <a:off x="2085153" y="293693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6" name="Ellipse 35"/>
                  <p:cNvSpPr/>
                  <p:nvPr/>
                </p:nvSpPr>
                <p:spPr>
                  <a:xfrm>
                    <a:off x="2032320" y="300300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" name="Ellipse 36"/>
                  <p:cNvSpPr/>
                  <p:nvPr/>
                </p:nvSpPr>
                <p:spPr>
                  <a:xfrm>
                    <a:off x="1951778" y="296855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" name="Ellipse 37"/>
                  <p:cNvSpPr/>
                  <p:nvPr/>
                </p:nvSpPr>
                <p:spPr>
                  <a:xfrm>
                    <a:off x="1980434" y="321625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" name="Ellipse 38"/>
                  <p:cNvSpPr/>
                  <p:nvPr/>
                </p:nvSpPr>
                <p:spPr>
                  <a:xfrm>
                    <a:off x="1912793" y="33042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0" name="Ellipse 39"/>
                  <p:cNvSpPr/>
                  <p:nvPr/>
                </p:nvSpPr>
                <p:spPr>
                  <a:xfrm>
                    <a:off x="1940082" y="322439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1" name="Ellipse 40"/>
                  <p:cNvSpPr/>
                  <p:nvPr/>
                </p:nvSpPr>
                <p:spPr>
                  <a:xfrm>
                    <a:off x="2571555" y="271842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2" name="Ellipse 41"/>
                  <p:cNvSpPr/>
                  <p:nvPr/>
                </p:nvSpPr>
                <p:spPr>
                  <a:xfrm>
                    <a:off x="2737517" y="262734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3" name="Ellipse 42"/>
                  <p:cNvSpPr/>
                  <p:nvPr/>
                </p:nvSpPr>
                <p:spPr>
                  <a:xfrm>
                    <a:off x="1955993" y="277053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" name="Ellipse 43"/>
                  <p:cNvSpPr/>
                  <p:nvPr/>
                </p:nvSpPr>
                <p:spPr>
                  <a:xfrm>
                    <a:off x="2609100" y="273027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" name="Ellipse 44"/>
                  <p:cNvSpPr/>
                  <p:nvPr/>
                </p:nvSpPr>
                <p:spPr>
                  <a:xfrm>
                    <a:off x="2379280" y="265132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6" name="Ellipse 45"/>
                  <p:cNvSpPr/>
                  <p:nvPr/>
                </p:nvSpPr>
                <p:spPr>
                  <a:xfrm>
                    <a:off x="2423980" y="273515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" name="Ellipse 46"/>
                  <p:cNvSpPr/>
                  <p:nvPr/>
                </p:nvSpPr>
                <p:spPr>
                  <a:xfrm>
                    <a:off x="2350839" y="278650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" name="Ellipse 47"/>
                  <p:cNvSpPr/>
                  <p:nvPr/>
                </p:nvSpPr>
                <p:spPr>
                  <a:xfrm>
                    <a:off x="2016144" y="285755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" name="Ellipse 48"/>
                  <p:cNvSpPr/>
                  <p:nvPr/>
                </p:nvSpPr>
                <p:spPr>
                  <a:xfrm>
                    <a:off x="2190747" y="263874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" name="Ellipse 49"/>
                  <p:cNvSpPr/>
                  <p:nvPr/>
                </p:nvSpPr>
                <p:spPr>
                  <a:xfrm>
                    <a:off x="2225445" y="271755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" name="Ellipse 50"/>
                  <p:cNvSpPr/>
                  <p:nvPr/>
                </p:nvSpPr>
                <p:spPr>
                  <a:xfrm>
                    <a:off x="2214450" y="320415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2" name="Ellipse 51"/>
                  <p:cNvSpPr/>
                  <p:nvPr/>
                </p:nvSpPr>
                <p:spPr>
                  <a:xfrm>
                    <a:off x="2341167" y="314526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3" name="Ellipse 52"/>
                  <p:cNvSpPr/>
                  <p:nvPr/>
                </p:nvSpPr>
                <p:spPr>
                  <a:xfrm>
                    <a:off x="2330592" y="318315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4" name="Ellipse 53"/>
                  <p:cNvSpPr/>
                  <p:nvPr/>
                </p:nvSpPr>
                <p:spPr>
                  <a:xfrm>
                    <a:off x="2263599" y="331958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5" name="Ellipse 54"/>
                  <p:cNvSpPr/>
                  <p:nvPr/>
                </p:nvSpPr>
                <p:spPr>
                  <a:xfrm>
                    <a:off x="2219301" y="331903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6" name="Ellipse 55"/>
                  <p:cNvSpPr/>
                  <p:nvPr/>
                </p:nvSpPr>
                <p:spPr>
                  <a:xfrm>
                    <a:off x="2297967" y="326916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7" name="Ellipse 56"/>
                  <p:cNvSpPr/>
                  <p:nvPr/>
                </p:nvSpPr>
                <p:spPr>
                  <a:xfrm>
                    <a:off x="2403672" y="323563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8" name="Ellipse 57"/>
                  <p:cNvSpPr/>
                  <p:nvPr/>
                </p:nvSpPr>
                <p:spPr>
                  <a:xfrm>
                    <a:off x="2063553" y="317832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9" name="Ellipse 58"/>
                  <p:cNvSpPr/>
                  <p:nvPr/>
                </p:nvSpPr>
                <p:spPr>
                  <a:xfrm>
                    <a:off x="2125335" y="319992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0" name="Ellipse 59"/>
                  <p:cNvSpPr/>
                  <p:nvPr/>
                </p:nvSpPr>
                <p:spPr>
                  <a:xfrm>
                    <a:off x="2384367" y="319418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1" name="Ellipse 60"/>
                  <p:cNvSpPr/>
                  <p:nvPr/>
                </p:nvSpPr>
                <p:spPr>
                  <a:xfrm>
                    <a:off x="2559041" y="376598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2" name="Ellipse 61"/>
                  <p:cNvSpPr/>
                  <p:nvPr/>
                </p:nvSpPr>
                <p:spPr>
                  <a:xfrm>
                    <a:off x="2327475" y="375147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3" name="Ellipse 62"/>
                  <p:cNvSpPr/>
                  <p:nvPr/>
                </p:nvSpPr>
                <p:spPr>
                  <a:xfrm>
                    <a:off x="2454444" y="358707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4" name="Ellipse 63"/>
                  <p:cNvSpPr/>
                  <p:nvPr/>
                </p:nvSpPr>
                <p:spPr>
                  <a:xfrm>
                    <a:off x="2414470" y="366751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5" name="Ellipse 64"/>
                  <p:cNvSpPr/>
                  <p:nvPr/>
                </p:nvSpPr>
                <p:spPr>
                  <a:xfrm>
                    <a:off x="2542104" y="382362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6" name="Ellipse 65"/>
                  <p:cNvSpPr/>
                  <p:nvPr/>
                </p:nvSpPr>
                <p:spPr>
                  <a:xfrm>
                    <a:off x="2412587" y="375147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7" name="Ellipse 66"/>
                  <p:cNvSpPr/>
                  <p:nvPr/>
                </p:nvSpPr>
                <p:spPr>
                  <a:xfrm>
                    <a:off x="2635728" y="382362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8" name="Ellipse 67"/>
                  <p:cNvSpPr/>
                  <p:nvPr/>
                </p:nvSpPr>
                <p:spPr>
                  <a:xfrm>
                    <a:off x="2520504" y="358707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9" name="Ellipse 68"/>
                  <p:cNvSpPr/>
                  <p:nvPr/>
                </p:nvSpPr>
                <p:spPr>
                  <a:xfrm>
                    <a:off x="2465697" y="365461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0" name="Ellipse 69"/>
                  <p:cNvSpPr/>
                  <p:nvPr/>
                </p:nvSpPr>
                <p:spPr>
                  <a:xfrm>
                    <a:off x="2465697" y="369543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1" name="Ellipse 70"/>
                  <p:cNvSpPr/>
                  <p:nvPr/>
                </p:nvSpPr>
                <p:spPr>
                  <a:xfrm>
                    <a:off x="1950576" y="344563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2" name="Ellipse 71"/>
                  <p:cNvSpPr/>
                  <p:nvPr/>
                </p:nvSpPr>
                <p:spPr>
                  <a:xfrm>
                    <a:off x="1897680" y="342568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3" name="Ellipse 72"/>
                  <p:cNvSpPr/>
                  <p:nvPr/>
                </p:nvSpPr>
                <p:spPr>
                  <a:xfrm>
                    <a:off x="2032320" y="357971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4" name="Ellipse 73"/>
                  <p:cNvSpPr/>
                  <p:nvPr/>
                </p:nvSpPr>
                <p:spPr>
                  <a:xfrm>
                    <a:off x="2150028" y="379248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5" name="Ellipse 74"/>
                  <p:cNvSpPr/>
                  <p:nvPr/>
                </p:nvSpPr>
                <p:spPr>
                  <a:xfrm>
                    <a:off x="2043225" y="385008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6" name="Ellipse 75"/>
                  <p:cNvSpPr/>
                  <p:nvPr/>
                </p:nvSpPr>
                <p:spPr>
                  <a:xfrm>
                    <a:off x="2063553" y="371481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7" name="Ellipse 76"/>
                  <p:cNvSpPr/>
                  <p:nvPr/>
                </p:nvSpPr>
                <p:spPr>
                  <a:xfrm>
                    <a:off x="2675930" y="275128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8" name="Ellipse 77"/>
                  <p:cNvSpPr/>
                  <p:nvPr/>
                </p:nvSpPr>
                <p:spPr>
                  <a:xfrm>
                    <a:off x="2575221" y="279933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79" name="Ellipse 78"/>
                  <p:cNvSpPr/>
                  <p:nvPr/>
                </p:nvSpPr>
                <p:spPr>
                  <a:xfrm>
                    <a:off x="2645520" y="395821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0" name="Ellipse 79"/>
                  <p:cNvSpPr/>
                  <p:nvPr/>
                </p:nvSpPr>
                <p:spPr>
                  <a:xfrm>
                    <a:off x="2685669" y="286150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1" name="Ellipse 80"/>
                  <p:cNvSpPr/>
                  <p:nvPr/>
                </p:nvSpPr>
                <p:spPr>
                  <a:xfrm>
                    <a:off x="2965160" y="399638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2" name="Ellipse 81"/>
                  <p:cNvSpPr/>
                  <p:nvPr/>
                </p:nvSpPr>
                <p:spPr>
                  <a:xfrm>
                    <a:off x="2573700" y="395464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3" name="Ellipse 82"/>
                  <p:cNvSpPr/>
                  <p:nvPr/>
                </p:nvSpPr>
                <p:spPr>
                  <a:xfrm>
                    <a:off x="2833806" y="379499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4" name="Ellipse 83"/>
                  <p:cNvSpPr/>
                  <p:nvPr/>
                </p:nvSpPr>
                <p:spPr>
                  <a:xfrm>
                    <a:off x="2638500" y="415261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5" name="Ellipse 84"/>
                  <p:cNvSpPr/>
                  <p:nvPr/>
                </p:nvSpPr>
                <p:spPr>
                  <a:xfrm>
                    <a:off x="2276367" y="397981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6" name="Ellipse 85"/>
                  <p:cNvSpPr/>
                  <p:nvPr/>
                </p:nvSpPr>
                <p:spPr>
                  <a:xfrm>
                    <a:off x="1977593" y="387533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7" name="Ellipse 86"/>
                  <p:cNvSpPr/>
                  <p:nvPr/>
                </p:nvSpPr>
                <p:spPr>
                  <a:xfrm>
                    <a:off x="2028219" y="327751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8" name="Ellipse 87"/>
                  <p:cNvSpPr/>
                  <p:nvPr/>
                </p:nvSpPr>
                <p:spPr>
                  <a:xfrm>
                    <a:off x="2002350" y="344498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89" name="Ellipse 88"/>
                  <p:cNvSpPr/>
                  <p:nvPr/>
                </p:nvSpPr>
                <p:spPr>
                  <a:xfrm>
                    <a:off x="2294639" y="347644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0" name="Ellipse 89"/>
                  <p:cNvSpPr/>
                  <p:nvPr/>
                </p:nvSpPr>
                <p:spPr>
                  <a:xfrm>
                    <a:off x="2287392" y="363181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1" name="Ellipse 90"/>
                  <p:cNvSpPr/>
                  <p:nvPr/>
                </p:nvSpPr>
                <p:spPr>
                  <a:xfrm>
                    <a:off x="2241819" y="355632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2" name="Ellipse 91"/>
                  <p:cNvSpPr/>
                  <p:nvPr/>
                </p:nvSpPr>
                <p:spPr>
                  <a:xfrm>
                    <a:off x="2285199" y="357891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3" name="Ellipse 92"/>
                  <p:cNvSpPr/>
                  <p:nvPr/>
                </p:nvSpPr>
                <p:spPr>
                  <a:xfrm>
                    <a:off x="2244174" y="360531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4" name="Ellipse 93"/>
                  <p:cNvSpPr/>
                  <p:nvPr/>
                </p:nvSpPr>
                <p:spPr>
                  <a:xfrm>
                    <a:off x="2103735" y="350225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5" name="Ellipse 94"/>
                  <p:cNvSpPr/>
                  <p:nvPr/>
                </p:nvSpPr>
                <p:spPr>
                  <a:xfrm>
                    <a:off x="2160891" y="357971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6" name="Ellipse 95"/>
                  <p:cNvSpPr/>
                  <p:nvPr/>
                </p:nvSpPr>
                <p:spPr>
                  <a:xfrm>
                    <a:off x="2200733" y="369147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7" name="Ellipse 96"/>
                  <p:cNvSpPr/>
                  <p:nvPr/>
                </p:nvSpPr>
                <p:spPr>
                  <a:xfrm>
                    <a:off x="2546985" y="311474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8" name="Ellipse 97"/>
                  <p:cNvSpPr/>
                  <p:nvPr/>
                </p:nvSpPr>
                <p:spPr>
                  <a:xfrm>
                    <a:off x="2593155" y="307263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99" name="Ellipse 98"/>
                  <p:cNvSpPr/>
                  <p:nvPr/>
                </p:nvSpPr>
                <p:spPr>
                  <a:xfrm>
                    <a:off x="2454444" y="318907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0" name="Ellipse 99"/>
                  <p:cNvSpPr/>
                  <p:nvPr/>
                </p:nvSpPr>
                <p:spPr>
                  <a:xfrm>
                    <a:off x="2539392" y="319075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1" name="Ellipse 100"/>
                  <p:cNvSpPr/>
                  <p:nvPr/>
                </p:nvSpPr>
                <p:spPr>
                  <a:xfrm>
                    <a:off x="2425453" y="314117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2" name="Ellipse 101"/>
                  <p:cNvSpPr/>
                  <p:nvPr/>
                </p:nvSpPr>
                <p:spPr>
                  <a:xfrm>
                    <a:off x="2422480" y="309749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3" name="Ellipse 102"/>
                  <p:cNvSpPr/>
                  <p:nvPr/>
                </p:nvSpPr>
                <p:spPr>
                  <a:xfrm>
                    <a:off x="2312918" y="295044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4" name="Ellipse 103"/>
                  <p:cNvSpPr/>
                  <p:nvPr/>
                </p:nvSpPr>
                <p:spPr>
                  <a:xfrm>
                    <a:off x="2310777" y="299442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5" name="Ellipse 104"/>
                  <p:cNvSpPr/>
                  <p:nvPr/>
                </p:nvSpPr>
                <p:spPr>
                  <a:xfrm>
                    <a:off x="2476044" y="311880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6" name="Ellipse 105"/>
                  <p:cNvSpPr/>
                  <p:nvPr/>
                </p:nvSpPr>
                <p:spPr>
                  <a:xfrm>
                    <a:off x="2503785" y="316160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7" name="Ellipse 106"/>
                  <p:cNvSpPr/>
                  <p:nvPr/>
                </p:nvSpPr>
                <p:spPr>
                  <a:xfrm>
                    <a:off x="2986760" y="342600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8" name="Ellipse 107"/>
                  <p:cNvSpPr/>
                  <p:nvPr/>
                </p:nvSpPr>
                <p:spPr>
                  <a:xfrm>
                    <a:off x="3105117" y="320766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9" name="Ellipse 108"/>
                  <p:cNvSpPr/>
                  <p:nvPr/>
                </p:nvSpPr>
                <p:spPr>
                  <a:xfrm>
                    <a:off x="2588010" y="285154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0" name="Ellipse 109"/>
                  <p:cNvSpPr/>
                  <p:nvPr/>
                </p:nvSpPr>
                <p:spPr>
                  <a:xfrm>
                    <a:off x="3174373" y="316277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1" name="Ellipse 110"/>
                  <p:cNvSpPr/>
                  <p:nvPr/>
                </p:nvSpPr>
                <p:spPr>
                  <a:xfrm>
                    <a:off x="2770143" y="295853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2" name="Ellipse 111"/>
                  <p:cNvSpPr/>
                  <p:nvPr/>
                </p:nvSpPr>
                <p:spPr>
                  <a:xfrm>
                    <a:off x="3035861" y="312732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3" name="Ellipse 112"/>
                  <p:cNvSpPr/>
                  <p:nvPr/>
                </p:nvSpPr>
                <p:spPr>
                  <a:xfrm>
                    <a:off x="2888502" y="310206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4" name="Ellipse 113"/>
                  <p:cNvSpPr/>
                  <p:nvPr/>
                </p:nvSpPr>
                <p:spPr>
                  <a:xfrm>
                    <a:off x="3171893" y="341141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5" name="Ellipse 114"/>
                  <p:cNvSpPr/>
                  <p:nvPr/>
                </p:nvSpPr>
                <p:spPr>
                  <a:xfrm>
                    <a:off x="2986760" y="334785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6" name="Ellipse 115"/>
                  <p:cNvSpPr/>
                  <p:nvPr/>
                </p:nvSpPr>
                <p:spPr>
                  <a:xfrm>
                    <a:off x="2946406" y="305832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7" name="Ellipse 116"/>
                  <p:cNvSpPr/>
                  <p:nvPr/>
                </p:nvSpPr>
                <p:spPr>
                  <a:xfrm>
                    <a:off x="2244174" y="338981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8" name="Ellipse 117"/>
                  <p:cNvSpPr/>
                  <p:nvPr/>
                </p:nvSpPr>
                <p:spPr>
                  <a:xfrm>
                    <a:off x="2300462" y="334347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9" name="Ellipse 118"/>
                  <p:cNvSpPr/>
                  <p:nvPr/>
                </p:nvSpPr>
                <p:spPr>
                  <a:xfrm>
                    <a:off x="2263599" y="344547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0" name="Ellipse 119"/>
                  <p:cNvSpPr/>
                  <p:nvPr/>
                </p:nvSpPr>
                <p:spPr>
                  <a:xfrm>
                    <a:off x="2334518" y="330729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1" name="Ellipse 120"/>
                  <p:cNvSpPr/>
                  <p:nvPr/>
                </p:nvSpPr>
                <p:spPr>
                  <a:xfrm>
                    <a:off x="2394579" y="329916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2" name="Ellipse 121"/>
                  <p:cNvSpPr/>
                  <p:nvPr/>
                </p:nvSpPr>
                <p:spPr>
                  <a:xfrm>
                    <a:off x="2358668" y="361371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3" name="Ellipse 122"/>
                  <p:cNvSpPr/>
                  <p:nvPr/>
                </p:nvSpPr>
                <p:spPr>
                  <a:xfrm>
                    <a:off x="2244174" y="295308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4" name="Ellipse 123"/>
                  <p:cNvSpPr/>
                  <p:nvPr/>
                </p:nvSpPr>
                <p:spPr>
                  <a:xfrm>
                    <a:off x="2164467" y="343723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5" name="Ellipse 124"/>
                  <p:cNvSpPr/>
                  <p:nvPr/>
                </p:nvSpPr>
                <p:spPr>
                  <a:xfrm>
                    <a:off x="2219618" y="346079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6" name="Ellipse 125"/>
                  <p:cNvSpPr/>
                  <p:nvPr/>
                </p:nvSpPr>
                <p:spPr>
                  <a:xfrm>
                    <a:off x="2349075" y="337948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7" name="Ellipse 126"/>
                  <p:cNvSpPr/>
                  <p:nvPr/>
                </p:nvSpPr>
                <p:spPr>
                  <a:xfrm>
                    <a:off x="2503785" y="351702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8" name="Ellipse 127"/>
                  <p:cNvSpPr/>
                  <p:nvPr/>
                </p:nvSpPr>
                <p:spPr>
                  <a:xfrm>
                    <a:off x="2470332" y="340096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9" name="Ellipse 128"/>
                  <p:cNvSpPr/>
                  <p:nvPr/>
                </p:nvSpPr>
                <p:spPr>
                  <a:xfrm>
                    <a:off x="2625179" y="341585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0" name="Ellipse 129"/>
                  <p:cNvSpPr/>
                  <p:nvPr/>
                </p:nvSpPr>
                <p:spPr>
                  <a:xfrm>
                    <a:off x="2705127" y="327825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1" name="Ellipse 130"/>
                  <p:cNvSpPr/>
                  <p:nvPr/>
                </p:nvSpPr>
                <p:spPr>
                  <a:xfrm>
                    <a:off x="2681700" y="332142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2" name="Ellipse 131"/>
                  <p:cNvSpPr/>
                  <p:nvPr/>
                </p:nvSpPr>
                <p:spPr>
                  <a:xfrm>
                    <a:off x="2508297" y="337752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3" name="Ellipse 132"/>
                  <p:cNvSpPr/>
                  <p:nvPr/>
                </p:nvSpPr>
                <p:spPr>
                  <a:xfrm>
                    <a:off x="2641810" y="328607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4" name="Ellipse 133"/>
                  <p:cNvSpPr/>
                  <p:nvPr/>
                </p:nvSpPr>
                <p:spPr>
                  <a:xfrm>
                    <a:off x="2485543" y="347252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5" name="Ellipse 134"/>
                  <p:cNvSpPr/>
                  <p:nvPr/>
                </p:nvSpPr>
                <p:spPr>
                  <a:xfrm>
                    <a:off x="2579696" y="346719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6" name="Ellipse 135"/>
                  <p:cNvSpPr/>
                  <p:nvPr/>
                </p:nvSpPr>
                <p:spPr>
                  <a:xfrm>
                    <a:off x="2744979" y="332168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7" name="Ellipse 136"/>
                  <p:cNvSpPr/>
                  <p:nvPr/>
                </p:nvSpPr>
                <p:spPr>
                  <a:xfrm>
                    <a:off x="2697530" y="362021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8" name="Ellipse 137"/>
                  <p:cNvSpPr/>
                  <p:nvPr/>
                </p:nvSpPr>
                <p:spPr>
                  <a:xfrm>
                    <a:off x="2641810" y="360594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9" name="Ellipse 138"/>
                  <p:cNvSpPr/>
                  <p:nvPr/>
                </p:nvSpPr>
                <p:spPr>
                  <a:xfrm>
                    <a:off x="2558573" y="363664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0" name="Ellipse 139"/>
                  <p:cNvSpPr/>
                  <p:nvPr/>
                </p:nvSpPr>
                <p:spPr>
                  <a:xfrm>
                    <a:off x="2418484" y="361429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1" name="Ellipse 140"/>
                  <p:cNvSpPr/>
                  <p:nvPr/>
                </p:nvSpPr>
                <p:spPr>
                  <a:xfrm>
                    <a:off x="2625759" y="354015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2" name="Ellipse 141"/>
                  <p:cNvSpPr/>
                  <p:nvPr/>
                </p:nvSpPr>
                <p:spPr>
                  <a:xfrm>
                    <a:off x="2538909" y="348689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3" name="Ellipse 142"/>
                  <p:cNvSpPr/>
                  <p:nvPr/>
                </p:nvSpPr>
                <p:spPr>
                  <a:xfrm>
                    <a:off x="2510739" y="342397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4" name="Ellipse 143"/>
                  <p:cNvSpPr/>
                  <p:nvPr/>
                </p:nvSpPr>
                <p:spPr>
                  <a:xfrm>
                    <a:off x="2626456" y="371283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5" name="Ellipse 144"/>
                  <p:cNvSpPr/>
                  <p:nvPr/>
                </p:nvSpPr>
                <p:spPr>
                  <a:xfrm>
                    <a:off x="2616900" y="366015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6" name="Ellipse 145"/>
                  <p:cNvSpPr/>
                  <p:nvPr/>
                </p:nvSpPr>
                <p:spPr>
                  <a:xfrm>
                    <a:off x="2577314" y="369147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7" name="Ellipse 146"/>
                  <p:cNvSpPr/>
                  <p:nvPr/>
                </p:nvSpPr>
                <p:spPr>
                  <a:xfrm>
                    <a:off x="2723991" y="338207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8" name="Ellipse 147"/>
                  <p:cNvSpPr/>
                  <p:nvPr/>
                </p:nvSpPr>
                <p:spPr>
                  <a:xfrm>
                    <a:off x="2927195" y="343194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49" name="Ellipse 148"/>
                  <p:cNvSpPr/>
                  <p:nvPr/>
                </p:nvSpPr>
                <p:spPr>
                  <a:xfrm>
                    <a:off x="2558096" y="325214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0" name="Ellipse 149"/>
                  <p:cNvSpPr/>
                  <p:nvPr/>
                </p:nvSpPr>
                <p:spPr>
                  <a:xfrm>
                    <a:off x="2914737" y="336619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1" name="Ellipse 150"/>
                  <p:cNvSpPr/>
                  <p:nvPr/>
                </p:nvSpPr>
                <p:spPr>
                  <a:xfrm>
                    <a:off x="2465432" y="330254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2" name="Ellipse 151"/>
                  <p:cNvSpPr/>
                  <p:nvPr/>
                </p:nvSpPr>
                <p:spPr>
                  <a:xfrm>
                    <a:off x="2508297" y="332788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3" name="Ellipse 152"/>
                  <p:cNvSpPr/>
                  <p:nvPr/>
                </p:nvSpPr>
                <p:spPr>
                  <a:xfrm>
                    <a:off x="2509377" y="327261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4" name="Ellipse 153"/>
                  <p:cNvSpPr/>
                  <p:nvPr/>
                </p:nvSpPr>
                <p:spPr>
                  <a:xfrm>
                    <a:off x="2680419" y="342605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5" name="Ellipse 154"/>
                  <p:cNvSpPr/>
                  <p:nvPr/>
                </p:nvSpPr>
                <p:spPr>
                  <a:xfrm>
                    <a:off x="2575221" y="33258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6" name="Ellipse 155"/>
                  <p:cNvSpPr/>
                  <p:nvPr/>
                </p:nvSpPr>
                <p:spPr>
                  <a:xfrm>
                    <a:off x="2469381" y="335398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7" name="Ellipse 156"/>
                  <p:cNvSpPr/>
                  <p:nvPr/>
                </p:nvSpPr>
                <p:spPr>
                  <a:xfrm>
                    <a:off x="2889740" y="322596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8" name="Ellipse 157"/>
                  <p:cNvSpPr/>
                  <p:nvPr/>
                </p:nvSpPr>
                <p:spPr>
                  <a:xfrm>
                    <a:off x="2812206" y="325928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59" name="Ellipse 158"/>
                  <p:cNvSpPr/>
                  <p:nvPr/>
                </p:nvSpPr>
                <p:spPr>
                  <a:xfrm>
                    <a:off x="2577881" y="314559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0" name="Ellipse 159"/>
                  <p:cNvSpPr/>
                  <p:nvPr/>
                </p:nvSpPr>
                <p:spPr>
                  <a:xfrm>
                    <a:off x="2649519" y="309386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1" name="Ellipse 160"/>
                  <p:cNvSpPr/>
                  <p:nvPr/>
                </p:nvSpPr>
                <p:spPr>
                  <a:xfrm>
                    <a:off x="2649519" y="320593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2" name="Ellipse 161"/>
                  <p:cNvSpPr/>
                  <p:nvPr/>
                </p:nvSpPr>
                <p:spPr>
                  <a:xfrm>
                    <a:off x="2723991" y="320706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3" name="Ellipse 162"/>
                  <p:cNvSpPr/>
                  <p:nvPr/>
                </p:nvSpPr>
                <p:spPr>
                  <a:xfrm>
                    <a:off x="2725190" y="311502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4" name="Ellipse 163"/>
                  <p:cNvSpPr/>
                  <p:nvPr/>
                </p:nvSpPr>
                <p:spPr>
                  <a:xfrm>
                    <a:off x="2768390" y="322362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5" name="Ellipse 164"/>
                  <p:cNvSpPr/>
                  <p:nvPr/>
                </p:nvSpPr>
                <p:spPr>
                  <a:xfrm>
                    <a:off x="2799675" y="318219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6" name="Ellipse 165"/>
                  <p:cNvSpPr/>
                  <p:nvPr/>
                </p:nvSpPr>
                <p:spPr>
                  <a:xfrm>
                    <a:off x="2633895" y="314272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7" name="Ellipse 166"/>
                  <p:cNvSpPr/>
                  <p:nvPr/>
                </p:nvSpPr>
                <p:spPr>
                  <a:xfrm>
                    <a:off x="2701106" y="366987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8" name="Ellipse 167"/>
                  <p:cNvSpPr/>
                  <p:nvPr/>
                </p:nvSpPr>
                <p:spPr>
                  <a:xfrm>
                    <a:off x="2662499" y="364514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69" name="Ellipse 168"/>
                  <p:cNvSpPr/>
                  <p:nvPr/>
                </p:nvSpPr>
                <p:spPr>
                  <a:xfrm>
                    <a:off x="2809142" y="341585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0" name="Ellipse 169"/>
                  <p:cNvSpPr/>
                  <p:nvPr/>
                </p:nvSpPr>
                <p:spPr>
                  <a:xfrm>
                    <a:off x="2896769" y="345270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1" name="Ellipse 170"/>
                  <p:cNvSpPr/>
                  <p:nvPr/>
                </p:nvSpPr>
                <p:spPr>
                  <a:xfrm>
                    <a:off x="2762474" y="348879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2" name="Ellipse 171"/>
                  <p:cNvSpPr/>
                  <p:nvPr/>
                </p:nvSpPr>
                <p:spPr>
                  <a:xfrm>
                    <a:off x="2467915" y="343794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3" name="Ellipse 172"/>
                  <p:cNvSpPr/>
                  <p:nvPr/>
                </p:nvSpPr>
                <p:spPr>
                  <a:xfrm>
                    <a:off x="2764829" y="342256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4" name="Ellipse 173"/>
                  <p:cNvSpPr/>
                  <p:nvPr/>
                </p:nvSpPr>
                <p:spPr>
                  <a:xfrm>
                    <a:off x="2849723" y="343824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5" name="Ellipse 174"/>
                  <p:cNvSpPr/>
                  <p:nvPr/>
                </p:nvSpPr>
                <p:spPr>
                  <a:xfrm>
                    <a:off x="2902717" y="351666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6" name="Ellipse 175"/>
                  <p:cNvSpPr/>
                  <p:nvPr/>
                </p:nvSpPr>
                <p:spPr>
                  <a:xfrm>
                    <a:off x="2817425" y="3477497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7" name="Ellipse 176"/>
                  <p:cNvSpPr/>
                  <p:nvPr/>
                </p:nvSpPr>
                <p:spPr>
                  <a:xfrm>
                    <a:off x="2849500" y="354305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8" name="Ellipse 177"/>
                  <p:cNvSpPr/>
                  <p:nvPr/>
                </p:nvSpPr>
                <p:spPr>
                  <a:xfrm>
                    <a:off x="2798782" y="367242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79" name="Ellipse 178"/>
                  <p:cNvSpPr/>
                  <p:nvPr/>
                </p:nvSpPr>
                <p:spPr>
                  <a:xfrm>
                    <a:off x="2775658" y="362940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0" name="Ellipse 179"/>
                  <p:cNvSpPr/>
                  <p:nvPr/>
                </p:nvSpPr>
                <p:spPr>
                  <a:xfrm>
                    <a:off x="2745713" y="368295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1" name="Ellipse 180"/>
                  <p:cNvSpPr/>
                  <p:nvPr/>
                </p:nvSpPr>
                <p:spPr>
                  <a:xfrm>
                    <a:off x="2830924" y="3599759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2" name="Ellipse 181"/>
                  <p:cNvSpPr/>
                  <p:nvPr/>
                </p:nvSpPr>
                <p:spPr>
                  <a:xfrm>
                    <a:off x="2772886" y="372757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3" name="Ellipse 182"/>
                  <p:cNvSpPr/>
                  <p:nvPr/>
                </p:nvSpPr>
                <p:spPr>
                  <a:xfrm>
                    <a:off x="3103979" y="367804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4" name="Ellipse 183"/>
                  <p:cNvSpPr/>
                  <p:nvPr/>
                </p:nvSpPr>
                <p:spPr>
                  <a:xfrm>
                    <a:off x="2934792" y="356217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5" name="Ellipse 184"/>
                  <p:cNvSpPr/>
                  <p:nvPr/>
                </p:nvSpPr>
                <p:spPr>
                  <a:xfrm>
                    <a:off x="3031209" y="351897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6" name="Ellipse 185"/>
                  <p:cNvSpPr/>
                  <p:nvPr/>
                </p:nvSpPr>
                <p:spPr>
                  <a:xfrm>
                    <a:off x="3143337" y="386576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7" name="Ellipse 186"/>
                  <p:cNvSpPr/>
                  <p:nvPr/>
                </p:nvSpPr>
                <p:spPr>
                  <a:xfrm>
                    <a:off x="2986760" y="350399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8" name="Ellipse 187"/>
                  <p:cNvSpPr/>
                  <p:nvPr/>
                </p:nvSpPr>
                <p:spPr>
                  <a:xfrm>
                    <a:off x="2870544" y="3763104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89" name="Ellipse 188"/>
                  <p:cNvSpPr/>
                  <p:nvPr/>
                </p:nvSpPr>
                <p:spPr>
                  <a:xfrm>
                    <a:off x="2906322" y="3669870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0" name="Ellipse 189"/>
                  <p:cNvSpPr/>
                  <p:nvPr/>
                </p:nvSpPr>
                <p:spPr>
                  <a:xfrm>
                    <a:off x="3101297" y="384163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1" name="Ellipse 190"/>
                  <p:cNvSpPr/>
                  <p:nvPr/>
                </p:nvSpPr>
                <p:spPr>
                  <a:xfrm>
                    <a:off x="2424715" y="334446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2" name="Ellipse 191"/>
                  <p:cNvSpPr/>
                  <p:nvPr/>
                </p:nvSpPr>
                <p:spPr>
                  <a:xfrm>
                    <a:off x="2425959" y="3523655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3" name="Ellipse 192"/>
                  <p:cNvSpPr/>
                  <p:nvPr/>
                </p:nvSpPr>
                <p:spPr>
                  <a:xfrm>
                    <a:off x="2399452" y="3448388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4" name="Ellipse 193"/>
                  <p:cNvSpPr/>
                  <p:nvPr/>
                </p:nvSpPr>
                <p:spPr>
                  <a:xfrm>
                    <a:off x="2438598" y="338056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5" name="Ellipse 194"/>
                  <p:cNvSpPr/>
                  <p:nvPr/>
                </p:nvSpPr>
                <p:spPr>
                  <a:xfrm>
                    <a:off x="2401101" y="340290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6" name="Ellipse 195"/>
                  <p:cNvSpPr/>
                  <p:nvPr/>
                </p:nvSpPr>
                <p:spPr>
                  <a:xfrm>
                    <a:off x="2388321" y="355770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7" name="Ellipse 196"/>
                  <p:cNvSpPr/>
                  <p:nvPr/>
                </p:nvSpPr>
                <p:spPr>
                  <a:xfrm>
                    <a:off x="2392870" y="3497373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8" name="Ellipse 197"/>
                  <p:cNvSpPr/>
                  <p:nvPr/>
                </p:nvSpPr>
                <p:spPr>
                  <a:xfrm>
                    <a:off x="2437942" y="3425832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99" name="Ellipse 198"/>
                  <p:cNvSpPr/>
                  <p:nvPr/>
                </p:nvSpPr>
                <p:spPr>
                  <a:xfrm>
                    <a:off x="2863721" y="3481771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00" name="Ellipse 199"/>
                  <p:cNvSpPr/>
                  <p:nvPr/>
                </p:nvSpPr>
                <p:spPr>
                  <a:xfrm>
                    <a:off x="3092237" y="4084696"/>
                    <a:ext cx="43200" cy="43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sp>
              <p:nvSpPr>
                <p:cNvPr id="20" name="Multiplizieren 19"/>
                <p:cNvSpPr/>
                <p:nvPr/>
              </p:nvSpPr>
              <p:spPr>
                <a:xfrm>
                  <a:off x="2420220" y="3306649"/>
                  <a:ext cx="180000" cy="180000"/>
                </a:xfrm>
                <a:prstGeom prst="mathMultiply">
                  <a:avLst/>
                </a:prstGeom>
                <a:solidFill>
                  <a:schemeClr val="accent4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17" name="Rechteck 16"/>
              <p:cNvSpPr/>
              <p:nvPr/>
            </p:nvSpPr>
            <p:spPr>
              <a:xfrm>
                <a:off x="1386840" y="2506980"/>
                <a:ext cx="4320000" cy="180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1844115" y="3872890"/>
              <a:ext cx="1296000" cy="246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lIns="36000" rIns="36000" anchor="ctr" anchorCtr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Strafe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=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1/5  </a:t>
              </a:r>
              <a:r>
                <a:rPr lang="en-US" sz="1000" dirty="0" err="1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Gewinn</a:t>
              </a:r>
              <a:endParaRPr lang="de-CH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3845852" y="3872890"/>
              <a:ext cx="1296000" cy="246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lIns="36000" rIns="36000" anchor="ctr" anchorCtr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Strafe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= 5  </a:t>
              </a:r>
              <a:r>
                <a:rPr lang="en-US" sz="1000" dirty="0" err="1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Gewinn</a:t>
              </a:r>
              <a:endParaRPr lang="de-CH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1440000" y="2160000"/>
              <a:ext cx="4320000" cy="20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88" name="Textfeld 387"/>
          <p:cNvSpPr txBox="1"/>
          <p:nvPr/>
        </p:nvSpPr>
        <p:spPr>
          <a:xfrm>
            <a:off x="5220000" y="3672000"/>
            <a:ext cx="3600000" cy="57803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Trommershäuser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J. Maloney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L. T. &amp;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Landy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M. S. (2008). Decision making, movement planning and statistical decision theory.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Trends in Cognitive Sciences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(8),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291–297. https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doi.org/10.1016/j.tics.2008.04.010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" name="Grafik 3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390" name="Gruppieren 389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391" name="Rechteck 390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2" name="Rechteck 391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3" name="Grafik 392"/>
            <p:cNvPicPr>
              <a:picLocks noChangeAspect="1"/>
            </p:cNvPicPr>
            <p:nvPr/>
          </p:nvPicPr>
          <p:blipFill rotWithShape="1">
            <a:blip r:embed="rId3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0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Feedback-Kontrolle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700316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Kasten 7.1. Starke Kontrollsignale verursachen Kosten, da sie mit einem relativ großen Rauschen verbunden sind und in der Folge die Bewegungspräzision verringern (Harris &amp;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Wolpert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1998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Kasten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7.1 / Hand: Dawn Hudson (publicdomainpictures.net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view-image.php?image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=130401&amp;picture=writing-hand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CC0)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40000" y="288000"/>
            <a:ext cx="4417499" cy="2000864"/>
            <a:chOff x="0" y="-54918"/>
            <a:chExt cx="4417499" cy="2000864"/>
          </a:xfrm>
        </p:grpSpPr>
        <p:graphicFrame>
          <p:nvGraphicFramePr>
            <p:cNvPr id="7" name="Diagramm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9979858"/>
                </p:ext>
              </p:extLst>
            </p:nvPr>
          </p:nvGraphicFramePr>
          <p:xfrm>
            <a:off x="36000" y="66347"/>
            <a:ext cx="4381499" cy="1879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hteck 7"/>
            <p:cNvSpPr/>
            <p:nvPr/>
          </p:nvSpPr>
          <p:spPr>
            <a:xfrm>
              <a:off x="0" y="15947"/>
              <a:ext cx="4032000" cy="18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aphicFrame>
          <p:nvGraphicFramePr>
            <p:cNvPr id="9" name="Diagramm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3773695"/>
                </p:ext>
              </p:extLst>
            </p:nvPr>
          </p:nvGraphicFramePr>
          <p:xfrm>
            <a:off x="2160000" y="16269"/>
            <a:ext cx="1872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0" name="Gruppieren 9"/>
            <p:cNvGrpSpPr/>
            <p:nvPr/>
          </p:nvGrpSpPr>
          <p:grpSpPr>
            <a:xfrm>
              <a:off x="2610808" y="-36000"/>
              <a:ext cx="1280160" cy="1355040"/>
              <a:chOff x="5760000" y="4680000"/>
              <a:chExt cx="1280160" cy="1355040"/>
            </a:xfrm>
          </p:grpSpPr>
          <p:grpSp>
            <p:nvGrpSpPr>
              <p:cNvPr id="42" name="Gruppieren 41"/>
              <p:cNvGrpSpPr/>
              <p:nvPr/>
            </p:nvGrpSpPr>
            <p:grpSpPr>
              <a:xfrm>
                <a:off x="5760000" y="4680000"/>
                <a:ext cx="1280160" cy="1355040"/>
                <a:chOff x="1800000" y="4680000"/>
                <a:chExt cx="1280160" cy="1355040"/>
              </a:xfrm>
            </p:grpSpPr>
            <p:sp>
              <p:nvSpPr>
                <p:cNvPr id="46" name="Rechteck 45"/>
                <p:cNvSpPr/>
                <p:nvPr/>
              </p:nvSpPr>
              <p:spPr>
                <a:xfrm>
                  <a:off x="1800000" y="4680000"/>
                  <a:ext cx="1280160" cy="134874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7" name="Freihandform 46"/>
                <p:cNvSpPr/>
                <p:nvPr/>
              </p:nvSpPr>
              <p:spPr>
                <a:xfrm>
                  <a:off x="1916430" y="5221569"/>
                  <a:ext cx="1034415" cy="811566"/>
                </a:xfrm>
                <a:custGeom>
                  <a:avLst/>
                  <a:gdLst>
                    <a:gd name="connsiteX0" fmla="*/ 0 w 1034415"/>
                    <a:gd name="connsiteY0" fmla="*/ 811566 h 811566"/>
                    <a:gd name="connsiteX1" fmla="*/ 220980 w 1034415"/>
                    <a:gd name="connsiteY1" fmla="*/ 594396 h 811566"/>
                    <a:gd name="connsiteX2" fmla="*/ 556260 w 1034415"/>
                    <a:gd name="connsiteY2" fmla="*/ 36 h 811566"/>
                    <a:gd name="connsiteX3" fmla="*/ 931545 w 1034415"/>
                    <a:gd name="connsiteY3" fmla="*/ 622971 h 811566"/>
                    <a:gd name="connsiteX4" fmla="*/ 1034415 w 1034415"/>
                    <a:gd name="connsiteY4" fmla="*/ 798231 h 81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415" h="811566">
                      <a:moveTo>
                        <a:pt x="0" y="811566"/>
                      </a:moveTo>
                      <a:cubicBezTo>
                        <a:pt x="64135" y="770608"/>
                        <a:pt x="128270" y="729651"/>
                        <a:pt x="220980" y="594396"/>
                      </a:cubicBezTo>
                      <a:cubicBezTo>
                        <a:pt x="313690" y="459141"/>
                        <a:pt x="437833" y="-4726"/>
                        <a:pt x="556260" y="36"/>
                      </a:cubicBezTo>
                      <a:cubicBezTo>
                        <a:pt x="674687" y="4798"/>
                        <a:pt x="851853" y="489938"/>
                        <a:pt x="931545" y="622971"/>
                      </a:cubicBezTo>
                      <a:cubicBezTo>
                        <a:pt x="1011238" y="756003"/>
                        <a:pt x="1022826" y="777117"/>
                        <a:pt x="1034415" y="798231"/>
                      </a:cubicBezTo>
                    </a:path>
                  </a:pathLst>
                </a:custGeom>
                <a:noFill/>
                <a:ln w="6350" cap="rnd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8" name="Freihandform 47"/>
                <p:cNvSpPr/>
                <p:nvPr/>
              </p:nvSpPr>
              <p:spPr>
                <a:xfrm>
                  <a:off x="1920240" y="5143379"/>
                  <a:ext cx="1036320" cy="882136"/>
                </a:xfrm>
                <a:custGeom>
                  <a:avLst/>
                  <a:gdLst>
                    <a:gd name="connsiteX0" fmla="*/ 0 w 1036320"/>
                    <a:gd name="connsiteY0" fmla="*/ 882136 h 882136"/>
                    <a:gd name="connsiteX1" fmla="*/ 192405 w 1036320"/>
                    <a:gd name="connsiteY1" fmla="*/ 655441 h 882136"/>
                    <a:gd name="connsiteX2" fmla="*/ 525780 w 1036320"/>
                    <a:gd name="connsiteY2" fmla="*/ 121 h 882136"/>
                    <a:gd name="connsiteX3" fmla="*/ 933450 w 1036320"/>
                    <a:gd name="connsiteY3" fmla="*/ 710686 h 882136"/>
                    <a:gd name="connsiteX4" fmla="*/ 1036320 w 1036320"/>
                    <a:gd name="connsiteY4" fmla="*/ 876421 h 88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6320" h="882136">
                      <a:moveTo>
                        <a:pt x="0" y="882136"/>
                      </a:moveTo>
                      <a:cubicBezTo>
                        <a:pt x="52387" y="842289"/>
                        <a:pt x="104775" y="802443"/>
                        <a:pt x="192405" y="655441"/>
                      </a:cubicBezTo>
                      <a:cubicBezTo>
                        <a:pt x="280035" y="508439"/>
                        <a:pt x="402273" y="-9086"/>
                        <a:pt x="525780" y="121"/>
                      </a:cubicBezTo>
                      <a:cubicBezTo>
                        <a:pt x="649287" y="9328"/>
                        <a:pt x="848360" y="564636"/>
                        <a:pt x="933450" y="710686"/>
                      </a:cubicBezTo>
                      <a:cubicBezTo>
                        <a:pt x="1018540" y="856736"/>
                        <a:pt x="1027430" y="866578"/>
                        <a:pt x="1036320" y="876421"/>
                      </a:cubicBezTo>
                    </a:path>
                  </a:pathLst>
                </a:custGeom>
                <a:noFill/>
                <a:ln w="6350" cap="rnd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9" name="Freihandform 48"/>
                <p:cNvSpPr/>
                <p:nvPr/>
              </p:nvSpPr>
              <p:spPr>
                <a:xfrm>
                  <a:off x="1925955" y="5135871"/>
                  <a:ext cx="1026795" cy="899169"/>
                </a:xfrm>
                <a:custGeom>
                  <a:avLst/>
                  <a:gdLst>
                    <a:gd name="connsiteX0" fmla="*/ 0 w 1026795"/>
                    <a:gd name="connsiteY0" fmla="*/ 899169 h 899169"/>
                    <a:gd name="connsiteX1" fmla="*/ 219075 w 1026795"/>
                    <a:gd name="connsiteY1" fmla="*/ 681999 h 899169"/>
                    <a:gd name="connsiteX2" fmla="*/ 584835 w 1026795"/>
                    <a:gd name="connsiteY2" fmla="*/ 9 h 899169"/>
                    <a:gd name="connsiteX3" fmla="*/ 916305 w 1026795"/>
                    <a:gd name="connsiteY3" fmla="*/ 697239 h 899169"/>
                    <a:gd name="connsiteX4" fmla="*/ 1026795 w 1026795"/>
                    <a:gd name="connsiteY4" fmla="*/ 893454 h 899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6795" h="899169">
                      <a:moveTo>
                        <a:pt x="0" y="899169"/>
                      </a:moveTo>
                      <a:cubicBezTo>
                        <a:pt x="60801" y="865514"/>
                        <a:pt x="121603" y="831859"/>
                        <a:pt x="219075" y="681999"/>
                      </a:cubicBezTo>
                      <a:cubicBezTo>
                        <a:pt x="316547" y="532139"/>
                        <a:pt x="468630" y="-2531"/>
                        <a:pt x="584835" y="9"/>
                      </a:cubicBezTo>
                      <a:cubicBezTo>
                        <a:pt x="701040" y="2549"/>
                        <a:pt x="842645" y="548331"/>
                        <a:pt x="916305" y="697239"/>
                      </a:cubicBezTo>
                      <a:cubicBezTo>
                        <a:pt x="989965" y="846147"/>
                        <a:pt x="1008380" y="869800"/>
                        <a:pt x="1026795" y="893454"/>
                      </a:cubicBezTo>
                    </a:path>
                  </a:pathLst>
                </a:custGeom>
                <a:noFill/>
                <a:ln w="6350" cap="rnd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43" name="Gruppieren 42"/>
              <p:cNvGrpSpPr/>
              <p:nvPr/>
            </p:nvGrpSpPr>
            <p:grpSpPr>
              <a:xfrm>
                <a:off x="5760000" y="4680000"/>
                <a:ext cx="1280160" cy="1350165"/>
                <a:chOff x="3600000" y="4680000"/>
                <a:chExt cx="1280160" cy="1350165"/>
              </a:xfrm>
            </p:grpSpPr>
            <p:sp>
              <p:nvSpPr>
                <p:cNvPr id="44" name="Rechteck 43"/>
                <p:cNvSpPr/>
                <p:nvPr/>
              </p:nvSpPr>
              <p:spPr>
                <a:xfrm>
                  <a:off x="3600000" y="4680000"/>
                  <a:ext cx="1280160" cy="134874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5" name="Freihandform 44"/>
                <p:cNvSpPr/>
                <p:nvPr/>
              </p:nvSpPr>
              <p:spPr>
                <a:xfrm>
                  <a:off x="3744888" y="5130165"/>
                  <a:ext cx="1037427" cy="900000"/>
                </a:xfrm>
                <a:custGeom>
                  <a:avLst/>
                  <a:gdLst>
                    <a:gd name="connsiteX0" fmla="*/ 0 w 1030605"/>
                    <a:gd name="connsiteY0" fmla="*/ 895350 h 895350"/>
                    <a:gd name="connsiteX1" fmla="*/ 179070 w 1030605"/>
                    <a:gd name="connsiteY1" fmla="*/ 683895 h 895350"/>
                    <a:gd name="connsiteX2" fmla="*/ 518160 w 1030605"/>
                    <a:gd name="connsiteY2" fmla="*/ 0 h 895350"/>
                    <a:gd name="connsiteX3" fmla="*/ 864870 w 1030605"/>
                    <a:gd name="connsiteY3" fmla="*/ 685800 h 895350"/>
                    <a:gd name="connsiteX4" fmla="*/ 1030605 w 1030605"/>
                    <a:gd name="connsiteY4" fmla="*/ 893445 h 895350"/>
                    <a:gd name="connsiteX5" fmla="*/ 1030605 w 1030605"/>
                    <a:gd name="connsiteY5" fmla="*/ 893445 h 89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605" h="895350">
                      <a:moveTo>
                        <a:pt x="0" y="895350"/>
                      </a:moveTo>
                      <a:cubicBezTo>
                        <a:pt x="46355" y="864235"/>
                        <a:pt x="92710" y="833120"/>
                        <a:pt x="179070" y="683895"/>
                      </a:cubicBezTo>
                      <a:cubicBezTo>
                        <a:pt x="265430" y="534670"/>
                        <a:pt x="403860" y="-318"/>
                        <a:pt x="518160" y="0"/>
                      </a:cubicBezTo>
                      <a:cubicBezTo>
                        <a:pt x="632460" y="317"/>
                        <a:pt x="779463" y="536893"/>
                        <a:pt x="864870" y="685800"/>
                      </a:cubicBezTo>
                      <a:cubicBezTo>
                        <a:pt x="950277" y="834707"/>
                        <a:pt x="1030605" y="893445"/>
                        <a:pt x="1030605" y="893445"/>
                      </a:cubicBezTo>
                      <a:lnTo>
                        <a:pt x="1030605" y="893445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</p:grpSp>
        <p:grpSp>
          <p:nvGrpSpPr>
            <p:cNvPr id="11" name="Gruppieren 10"/>
            <p:cNvGrpSpPr/>
            <p:nvPr/>
          </p:nvGrpSpPr>
          <p:grpSpPr>
            <a:xfrm>
              <a:off x="106413" y="-54918"/>
              <a:ext cx="2182510" cy="1608322"/>
              <a:chOff x="106413" y="-1975"/>
              <a:chExt cx="2182510" cy="1608322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8231" flipH="1">
                <a:off x="106413" y="707441"/>
                <a:ext cx="919212" cy="575944"/>
              </a:xfrm>
              <a:prstGeom prst="rect">
                <a:avLst/>
              </a:prstGeom>
            </p:spPr>
          </p:pic>
          <p:grpSp>
            <p:nvGrpSpPr>
              <p:cNvPr id="17" name="Gruppieren 16"/>
              <p:cNvGrpSpPr>
                <a:grpSpLocks noChangeAspect="1"/>
              </p:cNvGrpSpPr>
              <p:nvPr/>
            </p:nvGrpSpPr>
            <p:grpSpPr>
              <a:xfrm>
                <a:off x="756670" y="-1975"/>
                <a:ext cx="1532253" cy="1608322"/>
                <a:chOff x="5760000" y="3240000"/>
                <a:chExt cx="1349436" cy="1350000"/>
              </a:xfrm>
            </p:grpSpPr>
            <p:grpSp>
              <p:nvGrpSpPr>
                <p:cNvPr id="18" name="Gruppieren 17"/>
                <p:cNvGrpSpPr/>
                <p:nvPr/>
              </p:nvGrpSpPr>
              <p:grpSpPr>
                <a:xfrm>
                  <a:off x="5760000" y="3240000"/>
                  <a:ext cx="1349436" cy="1350000"/>
                  <a:chOff x="7200000" y="3240000"/>
                  <a:chExt cx="1349436" cy="1350000"/>
                </a:xfrm>
              </p:grpSpPr>
              <p:sp>
                <p:nvSpPr>
                  <p:cNvPr id="36" name="Rechteck 35"/>
                  <p:cNvSpPr/>
                  <p:nvPr/>
                </p:nvSpPr>
                <p:spPr>
                  <a:xfrm>
                    <a:off x="7200000" y="3240000"/>
                    <a:ext cx="1349436" cy="1350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7" name="Freihandform 36"/>
                  <p:cNvSpPr/>
                  <p:nvPr/>
                </p:nvSpPr>
                <p:spPr>
                  <a:xfrm>
                    <a:off x="7267125" y="4362428"/>
                    <a:ext cx="1226820" cy="116227"/>
                  </a:xfrm>
                  <a:custGeom>
                    <a:avLst/>
                    <a:gdLst>
                      <a:gd name="connsiteX0" fmla="*/ 0 w 1226820"/>
                      <a:gd name="connsiteY0" fmla="*/ 116227 h 116227"/>
                      <a:gd name="connsiteX1" fmla="*/ 260985 w 1226820"/>
                      <a:gd name="connsiteY1" fmla="*/ 70507 h 116227"/>
                      <a:gd name="connsiteX2" fmla="*/ 788670 w 1226820"/>
                      <a:gd name="connsiteY2" fmla="*/ 22 h 116227"/>
                      <a:gd name="connsiteX3" fmla="*/ 1226820 w 1226820"/>
                      <a:gd name="connsiteY3" fmla="*/ 78127 h 116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6820" h="116227">
                        <a:moveTo>
                          <a:pt x="0" y="116227"/>
                        </a:moveTo>
                        <a:cubicBezTo>
                          <a:pt x="64770" y="103050"/>
                          <a:pt x="129540" y="89874"/>
                          <a:pt x="260985" y="70507"/>
                        </a:cubicBezTo>
                        <a:cubicBezTo>
                          <a:pt x="392430" y="51140"/>
                          <a:pt x="627698" y="-1248"/>
                          <a:pt x="788670" y="22"/>
                        </a:cubicBezTo>
                        <a:cubicBezTo>
                          <a:pt x="949642" y="1292"/>
                          <a:pt x="1088231" y="39709"/>
                          <a:pt x="1226820" y="78127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" name="Freihandform 37"/>
                  <p:cNvSpPr/>
                  <p:nvPr/>
                </p:nvSpPr>
                <p:spPr>
                  <a:xfrm>
                    <a:off x="7914825" y="3783330"/>
                    <a:ext cx="581025" cy="655320"/>
                  </a:xfrm>
                  <a:custGeom>
                    <a:avLst/>
                    <a:gdLst>
                      <a:gd name="connsiteX0" fmla="*/ 0 w 573405"/>
                      <a:gd name="connsiteY0" fmla="*/ 0 h 655320"/>
                      <a:gd name="connsiteX1" fmla="*/ 123825 w 573405"/>
                      <a:gd name="connsiteY1" fmla="*/ 152400 h 655320"/>
                      <a:gd name="connsiteX2" fmla="*/ 449580 w 573405"/>
                      <a:gd name="connsiteY2" fmla="*/ 464820 h 655320"/>
                      <a:gd name="connsiteX3" fmla="*/ 573405 w 573405"/>
                      <a:gd name="connsiteY3" fmla="*/ 655320 h 6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405" h="655320">
                        <a:moveTo>
                          <a:pt x="0" y="0"/>
                        </a:moveTo>
                        <a:cubicBezTo>
                          <a:pt x="24447" y="37465"/>
                          <a:pt x="48895" y="74930"/>
                          <a:pt x="123825" y="152400"/>
                        </a:cubicBezTo>
                        <a:cubicBezTo>
                          <a:pt x="198755" y="229870"/>
                          <a:pt x="374650" y="381000"/>
                          <a:pt x="449580" y="464820"/>
                        </a:cubicBezTo>
                        <a:cubicBezTo>
                          <a:pt x="524510" y="548640"/>
                          <a:pt x="548957" y="601980"/>
                          <a:pt x="573405" y="65532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" name="Freihandform 38"/>
                  <p:cNvSpPr/>
                  <p:nvPr/>
                </p:nvSpPr>
                <p:spPr>
                  <a:xfrm>
                    <a:off x="7368090" y="4036695"/>
                    <a:ext cx="1122045" cy="405765"/>
                  </a:xfrm>
                  <a:custGeom>
                    <a:avLst/>
                    <a:gdLst>
                      <a:gd name="connsiteX0" fmla="*/ 1122045 w 1122045"/>
                      <a:gd name="connsiteY0" fmla="*/ 405765 h 405765"/>
                      <a:gd name="connsiteX1" fmla="*/ 701040 w 1122045"/>
                      <a:gd name="connsiteY1" fmla="*/ 230505 h 405765"/>
                      <a:gd name="connsiteX2" fmla="*/ 209550 w 1122045"/>
                      <a:gd name="connsiteY2" fmla="*/ 87630 h 405765"/>
                      <a:gd name="connsiteX3" fmla="*/ 0 w 1122045"/>
                      <a:gd name="connsiteY3" fmla="*/ 0 h 405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22045" h="405765">
                        <a:moveTo>
                          <a:pt x="1122045" y="405765"/>
                        </a:moveTo>
                        <a:cubicBezTo>
                          <a:pt x="987583" y="344646"/>
                          <a:pt x="853122" y="283527"/>
                          <a:pt x="701040" y="230505"/>
                        </a:cubicBezTo>
                        <a:cubicBezTo>
                          <a:pt x="548958" y="177483"/>
                          <a:pt x="326390" y="126047"/>
                          <a:pt x="209550" y="87630"/>
                        </a:cubicBezTo>
                        <a:cubicBezTo>
                          <a:pt x="92710" y="49213"/>
                          <a:pt x="46355" y="24606"/>
                          <a:pt x="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0" name="Freihandform 39"/>
                  <p:cNvSpPr/>
                  <p:nvPr/>
                </p:nvSpPr>
                <p:spPr>
                  <a:xfrm>
                    <a:off x="7371900" y="4038600"/>
                    <a:ext cx="506730" cy="474345"/>
                  </a:xfrm>
                  <a:custGeom>
                    <a:avLst/>
                    <a:gdLst>
                      <a:gd name="connsiteX0" fmla="*/ 0 w 506730"/>
                      <a:gd name="connsiteY0" fmla="*/ 0 h 474345"/>
                      <a:gd name="connsiteX1" fmla="*/ 133350 w 506730"/>
                      <a:gd name="connsiteY1" fmla="*/ 148590 h 474345"/>
                      <a:gd name="connsiteX2" fmla="*/ 363855 w 506730"/>
                      <a:gd name="connsiteY2" fmla="*/ 316230 h 474345"/>
                      <a:gd name="connsiteX3" fmla="*/ 506730 w 506730"/>
                      <a:gd name="connsiteY3" fmla="*/ 474345 h 474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6730" h="474345">
                        <a:moveTo>
                          <a:pt x="0" y="0"/>
                        </a:moveTo>
                        <a:cubicBezTo>
                          <a:pt x="36354" y="47942"/>
                          <a:pt x="72708" y="95885"/>
                          <a:pt x="133350" y="148590"/>
                        </a:cubicBezTo>
                        <a:cubicBezTo>
                          <a:pt x="193992" y="201295"/>
                          <a:pt x="301625" y="261938"/>
                          <a:pt x="363855" y="316230"/>
                        </a:cubicBezTo>
                        <a:cubicBezTo>
                          <a:pt x="426085" y="370522"/>
                          <a:pt x="466407" y="422433"/>
                          <a:pt x="506730" y="474345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1" name="Freihandform 40"/>
                  <p:cNvSpPr/>
                  <p:nvPr/>
                </p:nvSpPr>
                <p:spPr>
                  <a:xfrm>
                    <a:off x="7882440" y="3781425"/>
                    <a:ext cx="30480" cy="725805"/>
                  </a:xfrm>
                  <a:custGeom>
                    <a:avLst/>
                    <a:gdLst>
                      <a:gd name="connsiteX0" fmla="*/ 30480 w 30480"/>
                      <a:gd name="connsiteY0" fmla="*/ 0 h 725805"/>
                      <a:gd name="connsiteX1" fmla="*/ 11430 w 30480"/>
                      <a:gd name="connsiteY1" fmla="*/ 135255 h 725805"/>
                      <a:gd name="connsiteX2" fmla="*/ 13335 w 30480"/>
                      <a:gd name="connsiteY2" fmla="*/ 516255 h 725805"/>
                      <a:gd name="connsiteX3" fmla="*/ 0 w 30480"/>
                      <a:gd name="connsiteY3" fmla="*/ 725805 h 725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480" h="725805">
                        <a:moveTo>
                          <a:pt x="30480" y="0"/>
                        </a:moveTo>
                        <a:cubicBezTo>
                          <a:pt x="22383" y="24606"/>
                          <a:pt x="14287" y="49213"/>
                          <a:pt x="11430" y="135255"/>
                        </a:cubicBezTo>
                        <a:cubicBezTo>
                          <a:pt x="8573" y="221297"/>
                          <a:pt x="15240" y="417830"/>
                          <a:pt x="13335" y="516255"/>
                        </a:cubicBezTo>
                        <a:cubicBezTo>
                          <a:pt x="11430" y="614680"/>
                          <a:pt x="5715" y="670242"/>
                          <a:pt x="0" y="725805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19" name="Gruppieren 18"/>
                <p:cNvGrpSpPr/>
                <p:nvPr/>
              </p:nvGrpSpPr>
              <p:grpSpPr>
                <a:xfrm>
                  <a:off x="5760000" y="3240000"/>
                  <a:ext cx="1349436" cy="1350000"/>
                  <a:chOff x="1800000" y="3240000"/>
                  <a:chExt cx="1349436" cy="1350000"/>
                </a:xfrm>
              </p:grpSpPr>
              <p:sp>
                <p:nvSpPr>
                  <p:cNvPr id="20" name="Rechteck 19"/>
                  <p:cNvSpPr/>
                  <p:nvPr/>
                </p:nvSpPr>
                <p:spPr>
                  <a:xfrm>
                    <a:off x="1800000" y="3240000"/>
                    <a:ext cx="1349436" cy="1350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1" name="Freihandform 20"/>
                  <p:cNvSpPr/>
                  <p:nvPr/>
                </p:nvSpPr>
                <p:spPr>
                  <a:xfrm>
                    <a:off x="1864995" y="4352325"/>
                    <a:ext cx="1186815" cy="122520"/>
                  </a:xfrm>
                  <a:custGeom>
                    <a:avLst/>
                    <a:gdLst>
                      <a:gd name="connsiteX0" fmla="*/ 0 w 1186815"/>
                      <a:gd name="connsiteY0" fmla="*/ 122520 h 122520"/>
                      <a:gd name="connsiteX1" fmla="*/ 603885 w 1186815"/>
                      <a:gd name="connsiteY1" fmla="*/ 600 h 122520"/>
                      <a:gd name="connsiteX2" fmla="*/ 1186815 w 1186815"/>
                      <a:gd name="connsiteY2" fmla="*/ 84420 h 122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86815" h="122520">
                        <a:moveTo>
                          <a:pt x="0" y="122520"/>
                        </a:moveTo>
                        <a:cubicBezTo>
                          <a:pt x="203041" y="64735"/>
                          <a:pt x="406083" y="6950"/>
                          <a:pt x="603885" y="600"/>
                        </a:cubicBezTo>
                        <a:cubicBezTo>
                          <a:pt x="801687" y="-5750"/>
                          <a:pt x="994251" y="39335"/>
                          <a:pt x="1186815" y="8442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2" name="Freihandform 21"/>
                  <p:cNvSpPr/>
                  <p:nvPr/>
                </p:nvSpPr>
                <p:spPr>
                  <a:xfrm>
                    <a:off x="1863089" y="4400798"/>
                    <a:ext cx="1217071" cy="79762"/>
                  </a:xfrm>
                  <a:custGeom>
                    <a:avLst/>
                    <a:gdLst>
                      <a:gd name="connsiteX0" fmla="*/ 0 w 1215390"/>
                      <a:gd name="connsiteY0" fmla="*/ 79762 h 79762"/>
                      <a:gd name="connsiteX1" fmla="*/ 689610 w 1215390"/>
                      <a:gd name="connsiteY1" fmla="*/ 1657 h 79762"/>
                      <a:gd name="connsiteX2" fmla="*/ 1215390 w 1215390"/>
                      <a:gd name="connsiteY2" fmla="*/ 34042 h 79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5390" h="79762">
                        <a:moveTo>
                          <a:pt x="0" y="79762"/>
                        </a:moveTo>
                        <a:cubicBezTo>
                          <a:pt x="243522" y="44519"/>
                          <a:pt x="487045" y="9277"/>
                          <a:pt x="689610" y="1657"/>
                        </a:cubicBezTo>
                        <a:cubicBezTo>
                          <a:pt x="892175" y="-5963"/>
                          <a:pt x="1053782" y="14039"/>
                          <a:pt x="1215390" y="34042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3" name="Freihandform 22"/>
                  <p:cNvSpPr/>
                  <p:nvPr/>
                </p:nvSpPr>
                <p:spPr>
                  <a:xfrm>
                    <a:off x="1881412" y="4399492"/>
                    <a:ext cx="1123950" cy="61983"/>
                  </a:xfrm>
                  <a:custGeom>
                    <a:avLst/>
                    <a:gdLst>
                      <a:gd name="connsiteX0" fmla="*/ 0 w 1150620"/>
                      <a:gd name="connsiteY0" fmla="*/ 43083 h 44988"/>
                      <a:gd name="connsiteX1" fmla="*/ 432435 w 1150620"/>
                      <a:gd name="connsiteY1" fmla="*/ 1173 h 44988"/>
                      <a:gd name="connsiteX2" fmla="*/ 834390 w 1150620"/>
                      <a:gd name="connsiteY2" fmla="*/ 14508 h 44988"/>
                      <a:gd name="connsiteX3" fmla="*/ 1150620 w 1150620"/>
                      <a:gd name="connsiteY3" fmla="*/ 44988 h 4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50620" h="44988">
                        <a:moveTo>
                          <a:pt x="0" y="43083"/>
                        </a:moveTo>
                        <a:cubicBezTo>
                          <a:pt x="146685" y="24509"/>
                          <a:pt x="293370" y="5935"/>
                          <a:pt x="432435" y="1173"/>
                        </a:cubicBezTo>
                        <a:cubicBezTo>
                          <a:pt x="571500" y="-3589"/>
                          <a:pt x="714693" y="7205"/>
                          <a:pt x="834390" y="14508"/>
                        </a:cubicBezTo>
                        <a:cubicBezTo>
                          <a:pt x="954088" y="21810"/>
                          <a:pt x="1052354" y="33399"/>
                          <a:pt x="1150620" y="44988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" name="Freihandform 23"/>
                  <p:cNvSpPr/>
                  <p:nvPr/>
                </p:nvSpPr>
                <p:spPr>
                  <a:xfrm>
                    <a:off x="2480310" y="3739515"/>
                    <a:ext cx="518160" cy="714263"/>
                  </a:xfrm>
                  <a:custGeom>
                    <a:avLst/>
                    <a:gdLst>
                      <a:gd name="connsiteX0" fmla="*/ 518160 w 518160"/>
                      <a:gd name="connsiteY0" fmla="*/ 731520 h 731520"/>
                      <a:gd name="connsiteX1" fmla="*/ 375285 w 518160"/>
                      <a:gd name="connsiteY1" fmla="*/ 461010 h 731520"/>
                      <a:gd name="connsiteX2" fmla="*/ 97155 w 518160"/>
                      <a:gd name="connsiteY2" fmla="*/ 169545 h 731520"/>
                      <a:gd name="connsiteX3" fmla="*/ 0 w 518160"/>
                      <a:gd name="connsiteY3" fmla="*/ 0 h 731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8160" h="731520">
                        <a:moveTo>
                          <a:pt x="518160" y="731520"/>
                        </a:moveTo>
                        <a:cubicBezTo>
                          <a:pt x="481806" y="643096"/>
                          <a:pt x="445452" y="554672"/>
                          <a:pt x="375285" y="461010"/>
                        </a:cubicBezTo>
                        <a:cubicBezTo>
                          <a:pt x="305117" y="367347"/>
                          <a:pt x="159702" y="246380"/>
                          <a:pt x="97155" y="169545"/>
                        </a:cubicBezTo>
                        <a:cubicBezTo>
                          <a:pt x="34608" y="92710"/>
                          <a:pt x="17304" y="46355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5" name="Freihandform 24"/>
                  <p:cNvSpPr/>
                  <p:nvPr/>
                </p:nvSpPr>
                <p:spPr>
                  <a:xfrm>
                    <a:off x="2491740" y="3743325"/>
                    <a:ext cx="552450" cy="693420"/>
                  </a:xfrm>
                  <a:custGeom>
                    <a:avLst/>
                    <a:gdLst>
                      <a:gd name="connsiteX0" fmla="*/ 552450 w 552450"/>
                      <a:gd name="connsiteY0" fmla="*/ 693420 h 693420"/>
                      <a:gd name="connsiteX1" fmla="*/ 441960 w 552450"/>
                      <a:gd name="connsiteY1" fmla="*/ 493395 h 693420"/>
                      <a:gd name="connsiteX2" fmla="*/ 142875 w 552450"/>
                      <a:gd name="connsiteY2" fmla="*/ 205740 h 693420"/>
                      <a:gd name="connsiteX3" fmla="*/ 0 w 552450"/>
                      <a:gd name="connsiteY3" fmla="*/ 0 h 693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50" h="693420">
                        <a:moveTo>
                          <a:pt x="552450" y="693420"/>
                        </a:moveTo>
                        <a:cubicBezTo>
                          <a:pt x="531336" y="634047"/>
                          <a:pt x="510222" y="574675"/>
                          <a:pt x="441960" y="493395"/>
                        </a:cubicBezTo>
                        <a:cubicBezTo>
                          <a:pt x="373697" y="412115"/>
                          <a:pt x="216535" y="287972"/>
                          <a:pt x="142875" y="205740"/>
                        </a:cubicBezTo>
                        <a:cubicBezTo>
                          <a:pt x="69215" y="123508"/>
                          <a:pt x="34607" y="61754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" name="Freihandform 25"/>
                  <p:cNvSpPr/>
                  <p:nvPr/>
                </p:nvSpPr>
                <p:spPr>
                  <a:xfrm>
                    <a:off x="2478405" y="3733800"/>
                    <a:ext cx="600075" cy="697230"/>
                  </a:xfrm>
                  <a:custGeom>
                    <a:avLst/>
                    <a:gdLst>
                      <a:gd name="connsiteX0" fmla="*/ 600075 w 600075"/>
                      <a:gd name="connsiteY0" fmla="*/ 697230 h 697230"/>
                      <a:gd name="connsiteX1" fmla="*/ 424815 w 600075"/>
                      <a:gd name="connsiteY1" fmla="*/ 455295 h 697230"/>
                      <a:gd name="connsiteX2" fmla="*/ 230505 w 600075"/>
                      <a:gd name="connsiteY2" fmla="*/ 259080 h 697230"/>
                      <a:gd name="connsiteX3" fmla="*/ 93345 w 600075"/>
                      <a:gd name="connsiteY3" fmla="*/ 137160 h 697230"/>
                      <a:gd name="connsiteX4" fmla="*/ 0 w 600075"/>
                      <a:gd name="connsiteY4" fmla="*/ 0 h 697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0075" h="697230">
                        <a:moveTo>
                          <a:pt x="600075" y="697230"/>
                        </a:moveTo>
                        <a:cubicBezTo>
                          <a:pt x="543242" y="612775"/>
                          <a:pt x="486410" y="528320"/>
                          <a:pt x="424815" y="455295"/>
                        </a:cubicBezTo>
                        <a:cubicBezTo>
                          <a:pt x="363220" y="382270"/>
                          <a:pt x="285750" y="312103"/>
                          <a:pt x="230505" y="259080"/>
                        </a:cubicBezTo>
                        <a:cubicBezTo>
                          <a:pt x="175260" y="206057"/>
                          <a:pt x="131762" y="180340"/>
                          <a:pt x="93345" y="137160"/>
                        </a:cubicBezTo>
                        <a:cubicBezTo>
                          <a:pt x="54928" y="93980"/>
                          <a:pt x="27464" y="46990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7" name="Freihandform 26"/>
                  <p:cNvSpPr/>
                  <p:nvPr/>
                </p:nvSpPr>
                <p:spPr>
                  <a:xfrm>
                    <a:off x="2464749" y="3739515"/>
                    <a:ext cx="31386" cy="796290"/>
                  </a:xfrm>
                  <a:custGeom>
                    <a:avLst/>
                    <a:gdLst>
                      <a:gd name="connsiteX0" fmla="*/ 17466 w 31386"/>
                      <a:gd name="connsiteY0" fmla="*/ 0 h 796290"/>
                      <a:gd name="connsiteX1" fmla="*/ 321 w 31386"/>
                      <a:gd name="connsiteY1" fmla="*/ 203835 h 796290"/>
                      <a:gd name="connsiteX2" fmla="*/ 30801 w 31386"/>
                      <a:gd name="connsiteY2" fmla="*/ 588645 h 796290"/>
                      <a:gd name="connsiteX3" fmla="*/ 17466 w 31386"/>
                      <a:gd name="connsiteY3" fmla="*/ 796290 h 79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386" h="796290">
                        <a:moveTo>
                          <a:pt x="17466" y="0"/>
                        </a:moveTo>
                        <a:cubicBezTo>
                          <a:pt x="7782" y="52864"/>
                          <a:pt x="-1901" y="105728"/>
                          <a:pt x="321" y="203835"/>
                        </a:cubicBezTo>
                        <a:cubicBezTo>
                          <a:pt x="2543" y="301942"/>
                          <a:pt x="27944" y="489903"/>
                          <a:pt x="30801" y="588645"/>
                        </a:cubicBezTo>
                        <a:cubicBezTo>
                          <a:pt x="33658" y="687387"/>
                          <a:pt x="25562" y="741838"/>
                          <a:pt x="17466" y="79629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8" name="Freihandform 27"/>
                  <p:cNvSpPr/>
                  <p:nvPr/>
                </p:nvSpPr>
                <p:spPr>
                  <a:xfrm>
                    <a:off x="2478405" y="3747135"/>
                    <a:ext cx="21384" cy="784860"/>
                  </a:xfrm>
                  <a:custGeom>
                    <a:avLst/>
                    <a:gdLst>
                      <a:gd name="connsiteX0" fmla="*/ 3810 w 21384"/>
                      <a:gd name="connsiteY0" fmla="*/ 0 h 784860"/>
                      <a:gd name="connsiteX1" fmla="*/ 13335 w 21384"/>
                      <a:gd name="connsiteY1" fmla="*/ 272415 h 784860"/>
                      <a:gd name="connsiteX2" fmla="*/ 20955 w 21384"/>
                      <a:gd name="connsiteY2" fmla="*/ 541020 h 784860"/>
                      <a:gd name="connsiteX3" fmla="*/ 0 w 21384"/>
                      <a:gd name="connsiteY3" fmla="*/ 784860 h 78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84" h="784860">
                        <a:moveTo>
                          <a:pt x="3810" y="0"/>
                        </a:moveTo>
                        <a:cubicBezTo>
                          <a:pt x="7144" y="91122"/>
                          <a:pt x="10478" y="182245"/>
                          <a:pt x="13335" y="272415"/>
                        </a:cubicBezTo>
                        <a:cubicBezTo>
                          <a:pt x="16192" y="362585"/>
                          <a:pt x="23177" y="455613"/>
                          <a:pt x="20955" y="541020"/>
                        </a:cubicBezTo>
                        <a:cubicBezTo>
                          <a:pt x="18733" y="626427"/>
                          <a:pt x="9366" y="705643"/>
                          <a:pt x="0" y="78486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" name="Freihandform 28"/>
                  <p:cNvSpPr/>
                  <p:nvPr/>
                </p:nvSpPr>
                <p:spPr>
                  <a:xfrm>
                    <a:off x="2465070" y="3748087"/>
                    <a:ext cx="26670" cy="782955"/>
                  </a:xfrm>
                  <a:custGeom>
                    <a:avLst/>
                    <a:gdLst>
                      <a:gd name="connsiteX0" fmla="*/ 26670 w 26670"/>
                      <a:gd name="connsiteY0" fmla="*/ 0 h 782955"/>
                      <a:gd name="connsiteX1" fmla="*/ 5715 w 26670"/>
                      <a:gd name="connsiteY1" fmla="*/ 196215 h 782955"/>
                      <a:gd name="connsiteX2" fmla="*/ 17145 w 26670"/>
                      <a:gd name="connsiteY2" fmla="*/ 569595 h 782955"/>
                      <a:gd name="connsiteX3" fmla="*/ 0 w 26670"/>
                      <a:gd name="connsiteY3" fmla="*/ 782955 h 782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70" h="782955">
                        <a:moveTo>
                          <a:pt x="26670" y="0"/>
                        </a:moveTo>
                        <a:cubicBezTo>
                          <a:pt x="16986" y="50641"/>
                          <a:pt x="7302" y="101283"/>
                          <a:pt x="5715" y="196215"/>
                        </a:cubicBezTo>
                        <a:cubicBezTo>
                          <a:pt x="4128" y="291147"/>
                          <a:pt x="18098" y="471805"/>
                          <a:pt x="17145" y="569595"/>
                        </a:cubicBezTo>
                        <a:cubicBezTo>
                          <a:pt x="16192" y="667385"/>
                          <a:pt x="8096" y="725170"/>
                          <a:pt x="0" y="78295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" name="Freihandform 29"/>
                  <p:cNvSpPr/>
                  <p:nvPr/>
                </p:nvSpPr>
                <p:spPr>
                  <a:xfrm>
                    <a:off x="2000250" y="4046220"/>
                    <a:ext cx="487680" cy="489585"/>
                  </a:xfrm>
                  <a:custGeom>
                    <a:avLst/>
                    <a:gdLst>
                      <a:gd name="connsiteX0" fmla="*/ 487680 w 487680"/>
                      <a:gd name="connsiteY0" fmla="*/ 489585 h 489585"/>
                      <a:gd name="connsiteX1" fmla="*/ 186690 w 487680"/>
                      <a:gd name="connsiteY1" fmla="*/ 146685 h 489585"/>
                      <a:gd name="connsiteX2" fmla="*/ 0 w 487680"/>
                      <a:gd name="connsiteY2" fmla="*/ 0 h 489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87680" h="489585">
                        <a:moveTo>
                          <a:pt x="487680" y="489585"/>
                        </a:moveTo>
                        <a:cubicBezTo>
                          <a:pt x="377825" y="358933"/>
                          <a:pt x="267970" y="228282"/>
                          <a:pt x="186690" y="146685"/>
                        </a:cubicBezTo>
                        <a:cubicBezTo>
                          <a:pt x="105410" y="65087"/>
                          <a:pt x="52705" y="32543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1" name="Freihandform 30"/>
                  <p:cNvSpPr/>
                  <p:nvPr/>
                </p:nvSpPr>
                <p:spPr>
                  <a:xfrm>
                    <a:off x="2047875" y="4072889"/>
                    <a:ext cx="419100" cy="462915"/>
                  </a:xfrm>
                  <a:custGeom>
                    <a:avLst/>
                    <a:gdLst>
                      <a:gd name="connsiteX0" fmla="*/ 419100 w 419100"/>
                      <a:gd name="connsiteY0" fmla="*/ 476250 h 476250"/>
                      <a:gd name="connsiteX1" fmla="*/ 310515 w 419100"/>
                      <a:gd name="connsiteY1" fmla="*/ 293370 h 476250"/>
                      <a:gd name="connsiteX2" fmla="*/ 99060 w 419100"/>
                      <a:gd name="connsiteY2" fmla="*/ 137160 h 476250"/>
                      <a:gd name="connsiteX3" fmla="*/ 0 w 419100"/>
                      <a:gd name="connsiteY3" fmla="*/ 0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100" h="476250">
                        <a:moveTo>
                          <a:pt x="419100" y="476250"/>
                        </a:moveTo>
                        <a:cubicBezTo>
                          <a:pt x="391477" y="413067"/>
                          <a:pt x="363855" y="349885"/>
                          <a:pt x="310515" y="293370"/>
                        </a:cubicBezTo>
                        <a:cubicBezTo>
                          <a:pt x="257175" y="236855"/>
                          <a:pt x="150812" y="186055"/>
                          <a:pt x="99060" y="137160"/>
                        </a:cubicBezTo>
                        <a:cubicBezTo>
                          <a:pt x="47308" y="88265"/>
                          <a:pt x="23654" y="44132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2" name="Freihandform 31"/>
                  <p:cNvSpPr/>
                  <p:nvPr/>
                </p:nvSpPr>
                <p:spPr>
                  <a:xfrm>
                    <a:off x="2007870" y="4072890"/>
                    <a:ext cx="470535" cy="417195"/>
                  </a:xfrm>
                  <a:custGeom>
                    <a:avLst/>
                    <a:gdLst>
                      <a:gd name="connsiteX0" fmla="*/ 470535 w 470535"/>
                      <a:gd name="connsiteY0" fmla="*/ 417195 h 417195"/>
                      <a:gd name="connsiteX1" fmla="*/ 396240 w 470535"/>
                      <a:gd name="connsiteY1" fmla="*/ 321945 h 417195"/>
                      <a:gd name="connsiteX2" fmla="*/ 139065 w 470535"/>
                      <a:gd name="connsiteY2" fmla="*/ 121920 h 417195"/>
                      <a:gd name="connsiteX3" fmla="*/ 0 w 470535"/>
                      <a:gd name="connsiteY3" fmla="*/ 0 h 41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0535" h="417195">
                        <a:moveTo>
                          <a:pt x="470535" y="417195"/>
                        </a:moveTo>
                        <a:cubicBezTo>
                          <a:pt x="461010" y="394176"/>
                          <a:pt x="451485" y="371157"/>
                          <a:pt x="396240" y="321945"/>
                        </a:cubicBezTo>
                        <a:cubicBezTo>
                          <a:pt x="340995" y="272733"/>
                          <a:pt x="205105" y="175577"/>
                          <a:pt x="139065" y="121920"/>
                        </a:cubicBezTo>
                        <a:cubicBezTo>
                          <a:pt x="73025" y="68263"/>
                          <a:pt x="36512" y="34131"/>
                          <a:pt x="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3" name="Freihandform 32"/>
                  <p:cNvSpPr/>
                  <p:nvPr/>
                </p:nvSpPr>
                <p:spPr>
                  <a:xfrm>
                    <a:off x="1983105" y="4059555"/>
                    <a:ext cx="1074420" cy="340995"/>
                  </a:xfrm>
                  <a:custGeom>
                    <a:avLst/>
                    <a:gdLst>
                      <a:gd name="connsiteX0" fmla="*/ 0 w 1074420"/>
                      <a:gd name="connsiteY0" fmla="*/ 0 h 340995"/>
                      <a:gd name="connsiteX1" fmla="*/ 306705 w 1074420"/>
                      <a:gd name="connsiteY1" fmla="*/ 120015 h 340995"/>
                      <a:gd name="connsiteX2" fmla="*/ 800100 w 1074420"/>
                      <a:gd name="connsiteY2" fmla="*/ 232410 h 340995"/>
                      <a:gd name="connsiteX3" fmla="*/ 1074420 w 1074420"/>
                      <a:gd name="connsiteY3" fmla="*/ 340995 h 340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4420" h="340995">
                        <a:moveTo>
                          <a:pt x="0" y="0"/>
                        </a:moveTo>
                        <a:cubicBezTo>
                          <a:pt x="86677" y="40640"/>
                          <a:pt x="173355" y="81280"/>
                          <a:pt x="306705" y="120015"/>
                        </a:cubicBezTo>
                        <a:cubicBezTo>
                          <a:pt x="440055" y="158750"/>
                          <a:pt x="672148" y="195580"/>
                          <a:pt x="800100" y="232410"/>
                        </a:cubicBezTo>
                        <a:cubicBezTo>
                          <a:pt x="928052" y="269240"/>
                          <a:pt x="1001236" y="305117"/>
                          <a:pt x="1074420" y="34099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" name="Freihandform 33"/>
                  <p:cNvSpPr/>
                  <p:nvPr/>
                </p:nvSpPr>
                <p:spPr>
                  <a:xfrm>
                    <a:off x="1988820" y="4080510"/>
                    <a:ext cx="1013460" cy="333375"/>
                  </a:xfrm>
                  <a:custGeom>
                    <a:avLst/>
                    <a:gdLst>
                      <a:gd name="connsiteX0" fmla="*/ 0 w 1013460"/>
                      <a:gd name="connsiteY0" fmla="*/ 0 h 333375"/>
                      <a:gd name="connsiteX1" fmla="*/ 440055 w 1013460"/>
                      <a:gd name="connsiteY1" fmla="*/ 146685 h 333375"/>
                      <a:gd name="connsiteX2" fmla="*/ 800100 w 1013460"/>
                      <a:gd name="connsiteY2" fmla="*/ 215265 h 333375"/>
                      <a:gd name="connsiteX3" fmla="*/ 1013460 w 1013460"/>
                      <a:gd name="connsiteY3" fmla="*/ 333375 h 33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3460" h="333375">
                        <a:moveTo>
                          <a:pt x="0" y="0"/>
                        </a:moveTo>
                        <a:cubicBezTo>
                          <a:pt x="153352" y="55404"/>
                          <a:pt x="306705" y="110808"/>
                          <a:pt x="440055" y="146685"/>
                        </a:cubicBezTo>
                        <a:cubicBezTo>
                          <a:pt x="573405" y="182563"/>
                          <a:pt x="704533" y="184150"/>
                          <a:pt x="800100" y="215265"/>
                        </a:cubicBezTo>
                        <a:cubicBezTo>
                          <a:pt x="895667" y="246380"/>
                          <a:pt x="954563" y="289877"/>
                          <a:pt x="1013460" y="33337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5" name="Freihandform 34"/>
                  <p:cNvSpPr/>
                  <p:nvPr/>
                </p:nvSpPr>
                <p:spPr>
                  <a:xfrm>
                    <a:off x="1988819" y="4095750"/>
                    <a:ext cx="1045845" cy="352425"/>
                  </a:xfrm>
                  <a:custGeom>
                    <a:avLst/>
                    <a:gdLst>
                      <a:gd name="connsiteX0" fmla="*/ 0 w 1062990"/>
                      <a:gd name="connsiteY0" fmla="*/ 0 h 352425"/>
                      <a:gd name="connsiteX1" fmla="*/ 127635 w 1062990"/>
                      <a:gd name="connsiteY1" fmla="*/ 72390 h 352425"/>
                      <a:gd name="connsiteX2" fmla="*/ 716280 w 1062990"/>
                      <a:gd name="connsiteY2" fmla="*/ 230505 h 352425"/>
                      <a:gd name="connsiteX3" fmla="*/ 1062990 w 1062990"/>
                      <a:gd name="connsiteY3" fmla="*/ 352425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2990" h="352425">
                        <a:moveTo>
                          <a:pt x="0" y="0"/>
                        </a:moveTo>
                        <a:cubicBezTo>
                          <a:pt x="4127" y="16986"/>
                          <a:pt x="8255" y="33973"/>
                          <a:pt x="127635" y="72390"/>
                        </a:cubicBezTo>
                        <a:cubicBezTo>
                          <a:pt x="247015" y="110807"/>
                          <a:pt x="560388" y="183833"/>
                          <a:pt x="716280" y="230505"/>
                        </a:cubicBezTo>
                        <a:cubicBezTo>
                          <a:pt x="872172" y="277177"/>
                          <a:pt x="967581" y="314801"/>
                          <a:pt x="1062990" y="35242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</p:grpSp>
      </p:grpSp>
      <p:sp>
        <p:nvSpPr>
          <p:cNvPr id="50" name="Textfeld 49"/>
          <p:cNvSpPr txBox="1"/>
          <p:nvPr/>
        </p:nvSpPr>
        <p:spPr>
          <a:xfrm>
            <a:off x="5220000" y="35388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Harris, C. M. &amp;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Wolpert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D. M. (1998). Signal-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394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(6695), 780–784. 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://doi.org/10.1038/29528</a:t>
            </a: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52" name="Gruppieren 51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53" name="Rechteck 52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Grafik 54"/>
            <p:cNvPicPr>
              <a:picLocks noChangeAspect="1"/>
            </p:cNvPicPr>
            <p:nvPr/>
          </p:nvPicPr>
          <p:blipFill rotWithShape="1">
            <a:blip r:embed="rId6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8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Feedback-Kontrolle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7.11: Kraftproduktion mit summarischem Sollwert (S</a:t>
            </a:r>
            <a:r>
              <a:rPr lang="de-DE" sz="1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*) (links) und Streuungsveränderungen der beidhändigen Kraftwerte (R</a:t>
            </a:r>
            <a:r>
              <a:rPr lang="de-DE" sz="1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und R</a:t>
            </a:r>
            <a:r>
              <a:rPr lang="de-DE" sz="1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) über eine Lernphase (rechts) (nach Todorov &amp; Jordan, 2002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203)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7.11 / Briefwaage: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alsen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(pixabay.com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de/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/briefwaage-waage-w%C3%A4gen-wiegen-501623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540000" y="360000"/>
            <a:ext cx="4320000" cy="2052000"/>
            <a:chOff x="0" y="0"/>
            <a:chExt cx="4320000" cy="205200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3" r="15687"/>
            <a:stretch/>
          </p:blipFill>
          <p:spPr>
            <a:xfrm>
              <a:off x="0" y="0"/>
              <a:ext cx="2160000" cy="2052000"/>
            </a:xfrm>
            <a:prstGeom prst="rect">
              <a:avLst/>
            </a:prstGeom>
          </p:spPr>
        </p:pic>
        <p:graphicFrame>
          <p:nvGraphicFramePr>
            <p:cNvPr id="8" name="Diagramm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0988046"/>
                </p:ext>
              </p:extLst>
            </p:nvPr>
          </p:nvGraphicFramePr>
          <p:xfrm>
            <a:off x="2088000" y="0"/>
            <a:ext cx="2232000" cy="205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Gruppieren 8"/>
            <p:cNvGrpSpPr/>
            <p:nvPr/>
          </p:nvGrpSpPr>
          <p:grpSpPr>
            <a:xfrm>
              <a:off x="609609" y="1664269"/>
              <a:ext cx="950962" cy="277581"/>
              <a:chOff x="2409673" y="3342194"/>
              <a:chExt cx="950962" cy="339805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2409673" y="3342194"/>
                <a:ext cx="344966" cy="339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557210" y="3342906"/>
                <a:ext cx="803425" cy="339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 = 200 g</a:t>
                </a:r>
                <a:endParaRPr lang="de-CH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605876" y="108000"/>
              <a:ext cx="352982" cy="409412"/>
              <a:chOff x="2762193" y="1543206"/>
              <a:chExt cx="352982" cy="409412"/>
            </a:xfrm>
          </p:grpSpPr>
          <p:sp>
            <p:nvSpPr>
              <p:cNvPr id="30" name="Textfeld 29"/>
              <p:cNvSpPr txBox="1"/>
              <p:nvPr/>
            </p:nvSpPr>
            <p:spPr>
              <a:xfrm>
                <a:off x="2762193" y="1543206"/>
                <a:ext cx="3529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endParaRPr lang="de-CH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Gerade Verbindung mit Pfeil 30"/>
              <p:cNvCxnSpPr/>
              <p:nvPr/>
            </p:nvCxnSpPr>
            <p:spPr>
              <a:xfrm>
                <a:off x="3039252" y="1592618"/>
                <a:ext cx="0" cy="360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/>
          </p:nvGrpSpPr>
          <p:grpSpPr>
            <a:xfrm>
              <a:off x="1197275" y="108000"/>
              <a:ext cx="369012" cy="409412"/>
              <a:chOff x="3379419" y="1548000"/>
              <a:chExt cx="369012" cy="409412"/>
            </a:xfrm>
          </p:grpSpPr>
          <p:sp>
            <p:nvSpPr>
              <p:cNvPr id="28" name="Textfeld 27"/>
              <p:cNvSpPr txBox="1"/>
              <p:nvPr/>
            </p:nvSpPr>
            <p:spPr>
              <a:xfrm>
                <a:off x="3379419" y="1548000"/>
                <a:ext cx="369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DE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de-CH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Gerade Verbindung mit Pfeil 28"/>
              <p:cNvCxnSpPr/>
              <p:nvPr/>
            </p:nvCxnSpPr>
            <p:spPr>
              <a:xfrm>
                <a:off x="3429403" y="1597412"/>
                <a:ext cx="0" cy="360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Ellipse 11"/>
            <p:cNvSpPr/>
            <p:nvPr/>
          </p:nvSpPr>
          <p:spPr>
            <a:xfrm>
              <a:off x="2709068" y="487880"/>
              <a:ext cx="1079999" cy="1074424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Ellipse 16"/>
            <p:cNvSpPr/>
            <p:nvPr/>
          </p:nvSpPr>
          <p:spPr>
            <a:xfrm rot="2700000">
              <a:off x="2750134" y="764354"/>
              <a:ext cx="994245" cy="522220"/>
            </a:xfrm>
            <a:prstGeom prst="ellipse">
              <a:avLst/>
            </a:prstGeom>
            <a:noFill/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H="1">
              <a:off x="3244410" y="525184"/>
              <a:ext cx="162000" cy="162000"/>
            </a:xfrm>
            <a:prstGeom prst="straightConnector1">
              <a:avLst/>
            </a:prstGeom>
            <a:ln w="12700" cap="rnd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</a:gsLst>
                <a:lin ang="2700000" scaled="0"/>
                <a:tileRect/>
              </a:gra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V="1">
              <a:off x="2748753" y="1015407"/>
              <a:ext cx="162000" cy="162000"/>
            </a:xfrm>
            <a:prstGeom prst="straightConnector1">
              <a:avLst/>
            </a:prstGeom>
            <a:ln w="12700" cap="rnd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9000">
                    <a:schemeClr val="accent2">
                      <a:lumMod val="97000"/>
                      <a:lumOff val="3000"/>
                    </a:schemeClr>
                  </a:gs>
                  <a:gs pos="49000">
                    <a:schemeClr val="accent2">
                      <a:lumMod val="60000"/>
                      <a:lumOff val="40000"/>
                    </a:schemeClr>
                  </a:gs>
                </a:gsLst>
                <a:lin ang="2700000" scaled="0"/>
                <a:tileRect/>
              </a:gra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flipV="1">
              <a:off x="3033164" y="1333326"/>
              <a:ext cx="162000" cy="162000"/>
            </a:xfrm>
            <a:prstGeom prst="straightConnector1">
              <a:avLst/>
            </a:prstGeom>
            <a:ln w="12700" cap="rnd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</a:gsLst>
                <a:lin ang="2700000" scaled="0"/>
                <a:tileRect/>
              </a:gra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H="1">
              <a:off x="3557115" y="812367"/>
              <a:ext cx="162000" cy="162000"/>
            </a:xfrm>
            <a:prstGeom prst="straightConnector1">
              <a:avLst/>
            </a:prstGeom>
            <a:ln w="12700" cap="rnd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48000">
                    <a:schemeClr val="accent2">
                      <a:lumMod val="60000"/>
                      <a:lumOff val="40000"/>
                    </a:schemeClr>
                  </a:gs>
                </a:gsLst>
                <a:lin ang="2700000" scaled="0"/>
                <a:tileRect/>
              </a:gra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2666000" y="447539"/>
              <a:ext cx="1157288" cy="115887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ieren 22"/>
            <p:cNvGrpSpPr/>
            <p:nvPr/>
          </p:nvGrpSpPr>
          <p:grpSpPr>
            <a:xfrm>
              <a:off x="3132000" y="90000"/>
              <a:ext cx="956939" cy="359444"/>
              <a:chOff x="5292000" y="1530000"/>
              <a:chExt cx="956939" cy="359444"/>
            </a:xfrm>
          </p:grpSpPr>
          <p:sp>
            <p:nvSpPr>
              <p:cNvPr id="24" name="Textfeld 23"/>
              <p:cNvSpPr txBox="1"/>
              <p:nvPr/>
            </p:nvSpPr>
            <p:spPr>
              <a:xfrm>
                <a:off x="5472000" y="1530000"/>
                <a:ext cx="776939" cy="215444"/>
              </a:xfrm>
              <a:prstGeom prst="rect">
                <a:avLst/>
              </a:prstGeom>
              <a:noFill/>
            </p:spPr>
            <p:txBody>
              <a:bodyPr wrap="none" lIns="36000" rIns="0" rtlCol="0">
                <a:spAutoFit/>
              </a:bodyPr>
              <a:lstStyle/>
              <a:p>
                <a:r>
                  <a:rPr lang="de-CH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nitiale Streuung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5472000" y="1674000"/>
                <a:ext cx="732055" cy="215444"/>
              </a:xfrm>
              <a:prstGeom prst="rect">
                <a:avLst/>
              </a:prstGeom>
              <a:noFill/>
            </p:spPr>
            <p:txBody>
              <a:bodyPr wrap="none" lIns="36000" rIns="0" rtlCol="0">
                <a:spAutoFit/>
              </a:bodyPr>
              <a:lstStyle/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finale Streuung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Gerader Verbinder 25"/>
              <p:cNvCxnSpPr/>
              <p:nvPr/>
            </p:nvCxnSpPr>
            <p:spPr>
              <a:xfrm>
                <a:off x="5292000" y="1638000"/>
                <a:ext cx="180000" cy="0"/>
              </a:xfrm>
              <a:prstGeom prst="line">
                <a:avLst/>
              </a:prstGeom>
              <a:ln w="12700" cap="rnd"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>
              <a:xfrm>
                <a:off x="5292000" y="1782000"/>
                <a:ext cx="180000" cy="0"/>
              </a:xfrm>
              <a:prstGeom prst="line">
                <a:avLst/>
              </a:prstGeom>
              <a:ln w="25400" cap="rnd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feld 33"/>
          <p:cNvSpPr txBox="1"/>
          <p:nvPr/>
        </p:nvSpPr>
        <p:spPr>
          <a:xfrm>
            <a:off x="5220000" y="3538800"/>
            <a:ext cx="3600000" cy="57803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Todorov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E. &amp; Jordan, M. I. (2002). Optimal feedback control as a theory of motor coordination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. Nature Neuroscience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(11),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1226–1235. https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://doi.org/10.1038/nn963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37" name="Rechteck 36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5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Feedback-Kontrolle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Kasten 7.2. Eine Simulation von Tischtennisschlägen, bei der nur bei drohender Zielabweichung Kontrolle ausgeübt wird, weist hohe Übereinstimmungen mit tatsächlichen Schlägen auf (Todorov &amp; Jordan, 2002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204)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40000" y="360000"/>
            <a:ext cx="4032000" cy="2160000"/>
            <a:chOff x="2880000" y="2160000"/>
            <a:chExt cx="4032000" cy="2160000"/>
          </a:xfrm>
        </p:grpSpPr>
        <p:graphicFrame>
          <p:nvGraphicFramePr>
            <p:cNvPr id="7" name="Diagramm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2233547"/>
                </p:ext>
              </p:extLst>
            </p:nvPr>
          </p:nvGraphicFramePr>
          <p:xfrm>
            <a:off x="4896000" y="2160000"/>
            <a:ext cx="2016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8" name="Gruppieren 7"/>
            <p:cNvGrpSpPr>
              <a:grpSpLocks noChangeAspect="1"/>
            </p:cNvGrpSpPr>
            <p:nvPr/>
          </p:nvGrpSpPr>
          <p:grpSpPr>
            <a:xfrm>
              <a:off x="3066123" y="2941915"/>
              <a:ext cx="1836000" cy="1224000"/>
              <a:chOff x="10536006" y="1921287"/>
              <a:chExt cx="2160000" cy="1440000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10536006" y="1921287"/>
                <a:ext cx="216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61" name="Gruppieren 60"/>
              <p:cNvGrpSpPr/>
              <p:nvPr/>
            </p:nvGrpSpPr>
            <p:grpSpPr>
              <a:xfrm>
                <a:off x="10557894" y="1971740"/>
                <a:ext cx="2099204" cy="1356066"/>
                <a:chOff x="5554663" y="2014965"/>
                <a:chExt cx="2099204" cy="1356066"/>
              </a:xfrm>
            </p:grpSpPr>
            <p:grpSp>
              <p:nvGrpSpPr>
                <p:cNvPr id="62" name="Gruppieren 61"/>
                <p:cNvGrpSpPr/>
                <p:nvPr/>
              </p:nvGrpSpPr>
              <p:grpSpPr>
                <a:xfrm>
                  <a:off x="5554663" y="2014965"/>
                  <a:ext cx="2099204" cy="1356066"/>
                  <a:chOff x="5554663" y="2014965"/>
                  <a:chExt cx="2099204" cy="1356066"/>
                </a:xfrm>
              </p:grpSpPr>
              <p:grpSp>
                <p:nvGrpSpPr>
                  <p:cNvPr id="72" name="Gruppieren 71"/>
                  <p:cNvGrpSpPr/>
                  <p:nvPr/>
                </p:nvGrpSpPr>
                <p:grpSpPr>
                  <a:xfrm>
                    <a:off x="6082234" y="2186944"/>
                    <a:ext cx="377274" cy="468000"/>
                    <a:chOff x="6082234" y="2186944"/>
                    <a:chExt cx="377274" cy="468000"/>
                  </a:xfrm>
                </p:grpSpPr>
                <p:sp>
                  <p:nvSpPr>
                    <p:cNvPr id="92" name="Rechteck 91"/>
                    <p:cNvSpPr/>
                    <p:nvPr/>
                  </p:nvSpPr>
                  <p:spPr>
                    <a:xfrm>
                      <a:off x="6082234" y="2361159"/>
                      <a:ext cx="36000" cy="252413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93" name="Rechteck 92"/>
                    <p:cNvSpPr/>
                    <p:nvPr/>
                  </p:nvSpPr>
                  <p:spPr>
                    <a:xfrm>
                      <a:off x="6423508" y="2186944"/>
                      <a:ext cx="36000" cy="468000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73" name="Gruppieren 72"/>
                  <p:cNvGrpSpPr/>
                  <p:nvPr/>
                </p:nvGrpSpPr>
                <p:grpSpPr>
                  <a:xfrm>
                    <a:off x="5656792" y="2553758"/>
                    <a:ext cx="1997075" cy="817273"/>
                    <a:chOff x="5656792" y="2553758"/>
                    <a:chExt cx="1997075" cy="817273"/>
                  </a:xfrm>
                </p:grpSpPr>
                <p:grpSp>
                  <p:nvGrpSpPr>
                    <p:cNvPr id="85" name="Gruppieren 84"/>
                    <p:cNvGrpSpPr/>
                    <p:nvPr/>
                  </p:nvGrpSpPr>
                  <p:grpSpPr>
                    <a:xfrm>
                      <a:off x="5885033" y="2643038"/>
                      <a:ext cx="1584548" cy="727993"/>
                      <a:chOff x="5885033" y="2643038"/>
                      <a:chExt cx="1584548" cy="727993"/>
                    </a:xfrm>
                  </p:grpSpPr>
                  <p:sp>
                    <p:nvSpPr>
                      <p:cNvPr id="88" name="Rechteck 87"/>
                      <p:cNvSpPr/>
                      <p:nvPr/>
                    </p:nvSpPr>
                    <p:spPr>
                      <a:xfrm>
                        <a:off x="5885033" y="2654153"/>
                        <a:ext cx="36000" cy="46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89" name="Rechteck 88"/>
                      <p:cNvSpPr/>
                      <p:nvPr/>
                    </p:nvSpPr>
                    <p:spPr>
                      <a:xfrm>
                        <a:off x="7193926" y="2643038"/>
                        <a:ext cx="36000" cy="46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90" name="Rechteck 89"/>
                      <p:cNvSpPr/>
                      <p:nvPr/>
                    </p:nvSpPr>
                    <p:spPr>
                      <a:xfrm>
                        <a:off x="6025412" y="2903031"/>
                        <a:ext cx="43200" cy="46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91" name="Rechteck 90"/>
                      <p:cNvSpPr/>
                      <p:nvPr/>
                    </p:nvSpPr>
                    <p:spPr>
                      <a:xfrm>
                        <a:off x="7426381" y="2891660"/>
                        <a:ext cx="43200" cy="46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sp>
                  <p:nvSpPr>
                    <p:cNvPr id="86" name="Freihandform 85"/>
                    <p:cNvSpPr/>
                    <p:nvPr/>
                  </p:nvSpPr>
                  <p:spPr>
                    <a:xfrm>
                      <a:off x="5656792" y="2556933"/>
                      <a:ext cx="1997075" cy="459317"/>
                    </a:xfrm>
                    <a:custGeom>
                      <a:avLst/>
                      <a:gdLst>
                        <a:gd name="connsiteX0" fmla="*/ 0 w 1997075"/>
                        <a:gd name="connsiteY0" fmla="*/ 0 h 459317"/>
                        <a:gd name="connsiteX1" fmla="*/ 175683 w 1997075"/>
                        <a:gd name="connsiteY1" fmla="*/ 459317 h 459317"/>
                        <a:gd name="connsiteX2" fmla="*/ 1997075 w 1997075"/>
                        <a:gd name="connsiteY2" fmla="*/ 443442 h 459317"/>
                        <a:gd name="connsiteX3" fmla="*/ 1996016 w 1997075"/>
                        <a:gd name="connsiteY3" fmla="*/ 402167 h 459317"/>
                        <a:gd name="connsiteX4" fmla="*/ 0 w 1997075"/>
                        <a:gd name="connsiteY4" fmla="*/ 0 h 4593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97075" h="459317">
                          <a:moveTo>
                            <a:pt x="0" y="0"/>
                          </a:moveTo>
                          <a:lnTo>
                            <a:pt x="175683" y="459317"/>
                          </a:lnTo>
                          <a:lnTo>
                            <a:pt x="1997075" y="443442"/>
                          </a:lnTo>
                          <a:lnTo>
                            <a:pt x="1996016" y="4021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87" name="Freihandform 86"/>
                    <p:cNvSpPr/>
                    <p:nvPr/>
                  </p:nvSpPr>
                  <p:spPr>
                    <a:xfrm>
                      <a:off x="5661025" y="2553758"/>
                      <a:ext cx="1989667" cy="423334"/>
                    </a:xfrm>
                    <a:custGeom>
                      <a:avLst/>
                      <a:gdLst>
                        <a:gd name="connsiteX0" fmla="*/ 0 w 1989667"/>
                        <a:gd name="connsiteY0" fmla="*/ 0 h 423334"/>
                        <a:gd name="connsiteX1" fmla="*/ 185208 w 1989667"/>
                        <a:gd name="connsiteY1" fmla="*/ 423334 h 423334"/>
                        <a:gd name="connsiteX2" fmla="*/ 1989667 w 1989667"/>
                        <a:gd name="connsiteY2" fmla="*/ 408517 h 423334"/>
                        <a:gd name="connsiteX3" fmla="*/ 1585383 w 1989667"/>
                        <a:gd name="connsiteY3" fmla="*/ 8467 h 423334"/>
                        <a:gd name="connsiteX4" fmla="*/ 0 w 1989667"/>
                        <a:gd name="connsiteY4" fmla="*/ 0 h 42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89667" h="423334">
                          <a:moveTo>
                            <a:pt x="0" y="0"/>
                          </a:moveTo>
                          <a:lnTo>
                            <a:pt x="185208" y="423334"/>
                          </a:lnTo>
                          <a:lnTo>
                            <a:pt x="1989667" y="408517"/>
                          </a:lnTo>
                          <a:lnTo>
                            <a:pt x="1585383" y="84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74" name="Gruppieren 73"/>
                  <p:cNvGrpSpPr/>
                  <p:nvPr/>
                </p:nvGrpSpPr>
                <p:grpSpPr>
                  <a:xfrm>
                    <a:off x="5554663" y="2014965"/>
                    <a:ext cx="1187676" cy="598060"/>
                    <a:chOff x="5554663" y="2014965"/>
                    <a:chExt cx="1187676" cy="598060"/>
                  </a:xfrm>
                </p:grpSpPr>
                <p:grpSp>
                  <p:nvGrpSpPr>
                    <p:cNvPr id="75" name="Gruppieren 74"/>
                    <p:cNvGrpSpPr/>
                    <p:nvPr/>
                  </p:nvGrpSpPr>
                  <p:grpSpPr>
                    <a:xfrm rot="19965089">
                      <a:off x="5892018" y="2264773"/>
                      <a:ext cx="720000" cy="36000"/>
                      <a:chOff x="5742000" y="2160000"/>
                      <a:chExt cx="720000" cy="36000"/>
                    </a:xfrm>
                  </p:grpSpPr>
                  <p:sp>
                    <p:nvSpPr>
                      <p:cNvPr id="80" name="Ellipse 79"/>
                      <p:cNvSpPr/>
                      <p:nvPr/>
                    </p:nvSpPr>
                    <p:spPr>
                      <a:xfrm>
                        <a:off x="6426000" y="2160000"/>
                        <a:ext cx="36000" cy="36000"/>
                      </a:xfrm>
                      <a:prstGeom prst="ellipse">
                        <a:avLst/>
                      </a:prstGeom>
                      <a:solidFill>
                        <a:srgbClr val="9D9D9D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81" name="Rechteck 80"/>
                      <p:cNvSpPr/>
                      <p:nvPr/>
                    </p:nvSpPr>
                    <p:spPr>
                      <a:xfrm>
                        <a:off x="5760000" y="2160000"/>
                        <a:ext cx="684000" cy="36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63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82" name="Ellipse 81"/>
                      <p:cNvSpPr/>
                      <p:nvPr/>
                    </p:nvSpPr>
                    <p:spPr>
                      <a:xfrm>
                        <a:off x="5742000" y="2160000"/>
                        <a:ext cx="36000" cy="36000"/>
                      </a:xfrm>
                      <a:prstGeom prst="ellipse">
                        <a:avLst/>
                      </a:prstGeom>
                      <a:solidFill>
                        <a:srgbClr val="9D9D9D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cxnSp>
                    <p:nvCxnSpPr>
                      <p:cNvPr id="83" name="Gerader Verbinder 82"/>
                      <p:cNvCxnSpPr>
                        <a:stCxn id="82" idx="0"/>
                        <a:endCxn id="80" idx="0"/>
                      </p:cNvCxnSpPr>
                      <p:nvPr/>
                    </p:nvCxnSpPr>
                    <p:spPr>
                      <a:xfrm>
                        <a:off x="5760000" y="2160000"/>
                        <a:ext cx="6840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Gerader Verbinder 83"/>
                      <p:cNvCxnSpPr>
                        <a:stCxn id="82" idx="4"/>
                        <a:endCxn id="80" idx="4"/>
                      </p:cNvCxnSpPr>
                      <p:nvPr/>
                    </p:nvCxnSpPr>
                    <p:spPr>
                      <a:xfrm>
                        <a:off x="5760000" y="2196000"/>
                        <a:ext cx="6840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76" name="Ellipse 75"/>
                    <p:cNvSpPr/>
                    <p:nvPr/>
                  </p:nvSpPr>
                  <p:spPr>
                    <a:xfrm>
                      <a:off x="6713539" y="2014965"/>
                      <a:ext cx="28800" cy="28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7" name="Freihandform 76"/>
                    <p:cNvSpPr/>
                    <p:nvPr/>
                  </p:nvSpPr>
                  <p:spPr>
                    <a:xfrm>
                      <a:off x="5554663" y="2538927"/>
                      <a:ext cx="225425" cy="74098"/>
                    </a:xfrm>
                    <a:custGeom>
                      <a:avLst/>
                      <a:gdLst>
                        <a:gd name="connsiteX0" fmla="*/ 225425 w 225425"/>
                        <a:gd name="connsiteY0" fmla="*/ 74098 h 74098"/>
                        <a:gd name="connsiteX1" fmla="*/ 115093 w 225425"/>
                        <a:gd name="connsiteY1" fmla="*/ 5836 h 74098"/>
                        <a:gd name="connsiteX2" fmla="*/ 0 w 225425"/>
                        <a:gd name="connsiteY2" fmla="*/ 8217 h 74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5425" h="74098">
                          <a:moveTo>
                            <a:pt x="225425" y="74098"/>
                          </a:moveTo>
                          <a:cubicBezTo>
                            <a:pt x="189044" y="45457"/>
                            <a:pt x="152664" y="16816"/>
                            <a:pt x="115093" y="5836"/>
                          </a:cubicBezTo>
                          <a:cubicBezTo>
                            <a:pt x="77522" y="-5144"/>
                            <a:pt x="38761" y="1536"/>
                            <a:pt x="0" y="8217"/>
                          </a:cubicBezTo>
                        </a:path>
                      </a:pathLst>
                    </a:custGeom>
                    <a:noFill/>
                    <a:ln cap="rnd">
                      <a:solidFill>
                        <a:schemeClr val="tx1"/>
                      </a:solidFill>
                      <a:prstDash val="sysDash"/>
                      <a:tailEnd type="stealt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8" name="Freihandform 77"/>
                    <p:cNvSpPr/>
                    <p:nvPr/>
                  </p:nvSpPr>
                  <p:spPr>
                    <a:xfrm>
                      <a:off x="5777706" y="2439194"/>
                      <a:ext cx="168275" cy="168275"/>
                    </a:xfrm>
                    <a:custGeom>
                      <a:avLst/>
                      <a:gdLst>
                        <a:gd name="connsiteX0" fmla="*/ 0 w 168275"/>
                        <a:gd name="connsiteY0" fmla="*/ 168275 h 168275"/>
                        <a:gd name="connsiteX1" fmla="*/ 79375 w 168275"/>
                        <a:gd name="connsiteY1" fmla="*/ 65087 h 168275"/>
                        <a:gd name="connsiteX2" fmla="*/ 168275 w 168275"/>
                        <a:gd name="connsiteY2" fmla="*/ 0 h 168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8275" h="168275">
                          <a:moveTo>
                            <a:pt x="0" y="168275"/>
                          </a:moveTo>
                          <a:cubicBezTo>
                            <a:pt x="25664" y="130704"/>
                            <a:pt x="51329" y="93133"/>
                            <a:pt x="79375" y="65087"/>
                          </a:cubicBezTo>
                          <a:cubicBezTo>
                            <a:pt x="107421" y="37041"/>
                            <a:pt x="137848" y="18520"/>
                            <a:pt x="168275" y="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cxnSp>
                  <p:nvCxnSpPr>
                    <p:cNvPr id="79" name="Gerader Verbinder 78"/>
                    <p:cNvCxnSpPr>
                      <a:stCxn id="80" idx="6"/>
                    </p:cNvCxnSpPr>
                    <p:nvPr/>
                  </p:nvCxnSpPr>
                  <p:spPr>
                    <a:xfrm flipV="1">
                      <a:off x="6572069" y="2041678"/>
                      <a:ext cx="135027" cy="76269"/>
                    </a:xfrm>
                    <a:prstGeom prst="line">
                      <a:avLst/>
                    </a:prstGeom>
                    <a:ln w="12700" cap="rnd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" name="Gruppieren 62"/>
                <p:cNvGrpSpPr/>
                <p:nvPr/>
              </p:nvGrpSpPr>
              <p:grpSpPr>
                <a:xfrm>
                  <a:off x="6844717" y="2361160"/>
                  <a:ext cx="602350" cy="615932"/>
                  <a:chOff x="6844717" y="2372145"/>
                  <a:chExt cx="602350" cy="580158"/>
                </a:xfrm>
              </p:grpSpPr>
              <p:sp>
                <p:nvSpPr>
                  <p:cNvPr id="64" name="Rechteck 63"/>
                  <p:cNvSpPr/>
                  <p:nvPr/>
                </p:nvSpPr>
                <p:spPr>
                  <a:xfrm>
                    <a:off x="6844717" y="2372145"/>
                    <a:ext cx="36000" cy="18000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grpSp>
                <p:nvGrpSpPr>
                  <p:cNvPr id="65" name="Gruppieren 64"/>
                  <p:cNvGrpSpPr/>
                  <p:nvPr/>
                </p:nvGrpSpPr>
                <p:grpSpPr>
                  <a:xfrm>
                    <a:off x="6981136" y="2643038"/>
                    <a:ext cx="465931" cy="159357"/>
                    <a:chOff x="6536384" y="2739253"/>
                    <a:chExt cx="465931" cy="159357"/>
                  </a:xfrm>
                </p:grpSpPr>
                <p:sp>
                  <p:nvSpPr>
                    <p:cNvPr id="69" name="Freihandform 68"/>
                    <p:cNvSpPr/>
                    <p:nvPr/>
                  </p:nvSpPr>
                  <p:spPr>
                    <a:xfrm>
                      <a:off x="6536384" y="2739253"/>
                      <a:ext cx="465931" cy="157162"/>
                    </a:xfrm>
                    <a:custGeom>
                      <a:avLst/>
                      <a:gdLst>
                        <a:gd name="connsiteX0" fmla="*/ 0 w 465931"/>
                        <a:gd name="connsiteY0" fmla="*/ 11112 h 157162"/>
                        <a:gd name="connsiteX1" fmla="*/ 314325 w 465931"/>
                        <a:gd name="connsiteY1" fmla="*/ 0 h 157162"/>
                        <a:gd name="connsiteX2" fmla="*/ 465931 w 465931"/>
                        <a:gd name="connsiteY2" fmla="*/ 155575 h 157162"/>
                        <a:gd name="connsiteX3" fmla="*/ 102394 w 465931"/>
                        <a:gd name="connsiteY3" fmla="*/ 157162 h 157162"/>
                        <a:gd name="connsiteX4" fmla="*/ 0 w 465931"/>
                        <a:gd name="connsiteY4" fmla="*/ 11112 h 157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5931" h="157162">
                          <a:moveTo>
                            <a:pt x="0" y="11112"/>
                          </a:moveTo>
                          <a:lnTo>
                            <a:pt x="314325" y="0"/>
                          </a:lnTo>
                          <a:lnTo>
                            <a:pt x="465931" y="155575"/>
                          </a:lnTo>
                          <a:lnTo>
                            <a:pt x="102394" y="157162"/>
                          </a:lnTo>
                          <a:lnTo>
                            <a:pt x="0" y="11112"/>
                          </a:lnTo>
                          <a:close/>
                        </a:path>
                      </a:pathLst>
                    </a:custGeom>
                    <a:pattFill prst="divot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cxnSp>
                  <p:nvCxnSpPr>
                    <p:cNvPr id="70" name="Gerader Verbinder 69"/>
                    <p:cNvCxnSpPr/>
                    <p:nvPr/>
                  </p:nvCxnSpPr>
                  <p:spPr>
                    <a:xfrm>
                      <a:off x="6697322" y="2740210"/>
                      <a:ext cx="119078" cy="1584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Gerader Verbinder 70"/>
                    <p:cNvCxnSpPr/>
                    <p:nvPr/>
                  </p:nvCxnSpPr>
                  <p:spPr>
                    <a:xfrm flipH="1">
                      <a:off x="6585897" y="2817353"/>
                      <a:ext cx="342000" cy="747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6" name="Freihandform 65"/>
                  <p:cNvSpPr/>
                  <p:nvPr/>
                </p:nvSpPr>
                <p:spPr>
                  <a:xfrm>
                    <a:off x="6869581" y="2384255"/>
                    <a:ext cx="289719" cy="414000"/>
                  </a:xfrm>
                  <a:custGeom>
                    <a:avLst/>
                    <a:gdLst>
                      <a:gd name="connsiteX0" fmla="*/ 0 w 289719"/>
                      <a:gd name="connsiteY0" fmla="*/ 0 h 411163"/>
                      <a:gd name="connsiteX1" fmla="*/ 794 w 289719"/>
                      <a:gd name="connsiteY1" fmla="*/ 54769 h 411163"/>
                      <a:gd name="connsiteX2" fmla="*/ 289719 w 289719"/>
                      <a:gd name="connsiteY2" fmla="*/ 411163 h 411163"/>
                      <a:gd name="connsiteX3" fmla="*/ 289719 w 289719"/>
                      <a:gd name="connsiteY3" fmla="*/ 332581 h 411163"/>
                      <a:gd name="connsiteX4" fmla="*/ 0 w 289719"/>
                      <a:gd name="connsiteY4" fmla="*/ 0 h 411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719" h="411163">
                        <a:moveTo>
                          <a:pt x="0" y="0"/>
                        </a:moveTo>
                        <a:cubicBezTo>
                          <a:pt x="265" y="18256"/>
                          <a:pt x="529" y="36513"/>
                          <a:pt x="794" y="54769"/>
                        </a:cubicBezTo>
                        <a:lnTo>
                          <a:pt x="289719" y="411163"/>
                        </a:lnTo>
                        <a:lnTo>
                          <a:pt x="289719" y="3325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7" name="Freihandform 66"/>
                  <p:cNvSpPr/>
                  <p:nvPr/>
                </p:nvSpPr>
                <p:spPr>
                  <a:xfrm>
                    <a:off x="6858836" y="2484268"/>
                    <a:ext cx="289719" cy="468000"/>
                  </a:xfrm>
                  <a:custGeom>
                    <a:avLst/>
                    <a:gdLst>
                      <a:gd name="connsiteX0" fmla="*/ 0 w 289719"/>
                      <a:gd name="connsiteY0" fmla="*/ 0 h 411163"/>
                      <a:gd name="connsiteX1" fmla="*/ 794 w 289719"/>
                      <a:gd name="connsiteY1" fmla="*/ 54769 h 411163"/>
                      <a:gd name="connsiteX2" fmla="*/ 289719 w 289719"/>
                      <a:gd name="connsiteY2" fmla="*/ 411163 h 411163"/>
                      <a:gd name="connsiteX3" fmla="*/ 289719 w 289719"/>
                      <a:gd name="connsiteY3" fmla="*/ 332581 h 411163"/>
                      <a:gd name="connsiteX4" fmla="*/ 0 w 289719"/>
                      <a:gd name="connsiteY4" fmla="*/ 0 h 411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719" h="411163">
                        <a:moveTo>
                          <a:pt x="0" y="0"/>
                        </a:moveTo>
                        <a:cubicBezTo>
                          <a:pt x="265" y="18256"/>
                          <a:pt x="529" y="36513"/>
                          <a:pt x="794" y="54769"/>
                        </a:cubicBezTo>
                        <a:lnTo>
                          <a:pt x="289719" y="411163"/>
                        </a:lnTo>
                        <a:lnTo>
                          <a:pt x="289719" y="3325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pattFill prst="lgConfetti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bg1"/>
                    </a:bgClr>
                  </a:patt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68" name="Rechteck 67"/>
                  <p:cNvSpPr/>
                  <p:nvPr/>
                </p:nvSpPr>
                <p:spPr>
                  <a:xfrm>
                    <a:off x="7137810" y="2700303"/>
                    <a:ext cx="36000" cy="25200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</p:grpSp>
        <p:sp>
          <p:nvSpPr>
            <p:cNvPr id="9" name="Rechteck 8"/>
            <p:cNvSpPr/>
            <p:nvPr/>
          </p:nvSpPr>
          <p:spPr>
            <a:xfrm>
              <a:off x="2880000" y="2160000"/>
              <a:ext cx="4032000" cy="21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2904070" y="2264778"/>
              <a:ext cx="2160000" cy="720000"/>
              <a:chOff x="5400000" y="720000"/>
              <a:chExt cx="2160000" cy="720000"/>
            </a:xfrm>
          </p:grpSpPr>
          <p:grpSp>
            <p:nvGrpSpPr>
              <p:cNvPr id="29" name="Gruppieren 28"/>
              <p:cNvGrpSpPr/>
              <p:nvPr/>
            </p:nvGrpSpPr>
            <p:grpSpPr>
              <a:xfrm>
                <a:off x="5400000" y="720000"/>
                <a:ext cx="2160000" cy="720000"/>
                <a:chOff x="5400000" y="720000"/>
                <a:chExt cx="2160000" cy="720000"/>
              </a:xfrm>
            </p:grpSpPr>
            <p:sp>
              <p:nvSpPr>
                <p:cNvPr id="58" name="Rechteck 57"/>
                <p:cNvSpPr/>
                <p:nvPr/>
              </p:nvSpPr>
              <p:spPr>
                <a:xfrm>
                  <a:off x="6480000" y="720000"/>
                  <a:ext cx="108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9" name="Rechteck 58"/>
                <p:cNvSpPr/>
                <p:nvPr/>
              </p:nvSpPr>
              <p:spPr>
                <a:xfrm>
                  <a:off x="5400000" y="720000"/>
                  <a:ext cx="1080000" cy="72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30" name="Gruppieren 29"/>
              <p:cNvGrpSpPr/>
              <p:nvPr/>
            </p:nvGrpSpPr>
            <p:grpSpPr>
              <a:xfrm>
                <a:off x="5400000" y="765212"/>
                <a:ext cx="2160000" cy="123111"/>
                <a:chOff x="5400000" y="1296000"/>
                <a:chExt cx="2160000" cy="123111"/>
              </a:xfrm>
            </p:grpSpPr>
            <p:sp>
              <p:nvSpPr>
                <p:cNvPr id="56" name="Textfeld 55"/>
                <p:cNvSpPr txBox="1"/>
                <p:nvPr/>
              </p:nvSpPr>
              <p:spPr>
                <a:xfrm>
                  <a:off x="6480000" y="1296000"/>
                  <a:ext cx="1080000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Optimale Kontrolle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feld 56"/>
                <p:cNvSpPr txBox="1"/>
                <p:nvPr/>
              </p:nvSpPr>
              <p:spPr>
                <a:xfrm>
                  <a:off x="5400000" y="1296000"/>
                  <a:ext cx="1080000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Trajektorie-Kontrolle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uppieren 30"/>
              <p:cNvGrpSpPr/>
              <p:nvPr/>
            </p:nvGrpSpPr>
            <p:grpSpPr>
              <a:xfrm>
                <a:off x="5517957" y="932389"/>
                <a:ext cx="1939118" cy="459915"/>
                <a:chOff x="5517957" y="765538"/>
                <a:chExt cx="1939118" cy="459915"/>
              </a:xfrm>
            </p:grpSpPr>
            <p:grpSp>
              <p:nvGrpSpPr>
                <p:cNvPr id="32" name="Gruppieren 31"/>
                <p:cNvGrpSpPr/>
                <p:nvPr/>
              </p:nvGrpSpPr>
              <p:grpSpPr>
                <a:xfrm>
                  <a:off x="6574526" y="777373"/>
                  <a:ext cx="882549" cy="446627"/>
                  <a:chOff x="6574526" y="777373"/>
                  <a:chExt cx="882549" cy="446627"/>
                </a:xfrm>
              </p:grpSpPr>
              <p:grpSp>
                <p:nvGrpSpPr>
                  <p:cNvPr id="45" name="Gruppieren 44"/>
                  <p:cNvGrpSpPr/>
                  <p:nvPr/>
                </p:nvGrpSpPr>
                <p:grpSpPr>
                  <a:xfrm>
                    <a:off x="6574526" y="782995"/>
                    <a:ext cx="882549" cy="431800"/>
                    <a:chOff x="8734526" y="1158875"/>
                    <a:chExt cx="882549" cy="431800"/>
                  </a:xfrm>
                </p:grpSpPr>
                <p:sp>
                  <p:nvSpPr>
                    <p:cNvPr id="48" name="Freihandform 47"/>
                    <p:cNvSpPr/>
                    <p:nvPr/>
                  </p:nvSpPr>
                  <p:spPr>
                    <a:xfrm>
                      <a:off x="8791870" y="1158875"/>
                      <a:ext cx="737893" cy="382284"/>
                    </a:xfrm>
                    <a:custGeom>
                      <a:avLst/>
                      <a:gdLst>
                        <a:gd name="connsiteX0" fmla="*/ 737893 w 737893"/>
                        <a:gd name="connsiteY0" fmla="*/ 0 h 382284"/>
                        <a:gd name="connsiteX1" fmla="*/ 341018 w 737893"/>
                        <a:gd name="connsiteY1" fmla="*/ 87313 h 382284"/>
                        <a:gd name="connsiteX2" fmla="*/ 66380 w 737893"/>
                        <a:gd name="connsiteY2" fmla="*/ 234950 h 382284"/>
                        <a:gd name="connsiteX3" fmla="*/ 9230 w 737893"/>
                        <a:gd name="connsiteY3" fmla="*/ 309563 h 382284"/>
                        <a:gd name="connsiteX4" fmla="*/ 214018 w 737893"/>
                        <a:gd name="connsiteY4" fmla="*/ 379413 h 382284"/>
                        <a:gd name="connsiteX5" fmla="*/ 436268 w 737893"/>
                        <a:gd name="connsiteY5" fmla="*/ 369888 h 382284"/>
                        <a:gd name="connsiteX6" fmla="*/ 710905 w 737893"/>
                        <a:gd name="connsiteY6" fmla="*/ 357188 h 3822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7893" h="382284">
                          <a:moveTo>
                            <a:pt x="737893" y="0"/>
                          </a:moveTo>
                          <a:cubicBezTo>
                            <a:pt x="595415" y="24077"/>
                            <a:pt x="452937" y="48155"/>
                            <a:pt x="341018" y="87313"/>
                          </a:cubicBezTo>
                          <a:cubicBezTo>
                            <a:pt x="229099" y="126471"/>
                            <a:pt x="121678" y="197908"/>
                            <a:pt x="66380" y="234950"/>
                          </a:cubicBezTo>
                          <a:cubicBezTo>
                            <a:pt x="11082" y="271992"/>
                            <a:pt x="-15376" y="285486"/>
                            <a:pt x="9230" y="309563"/>
                          </a:cubicBezTo>
                          <a:cubicBezTo>
                            <a:pt x="33836" y="333640"/>
                            <a:pt x="142845" y="369359"/>
                            <a:pt x="214018" y="379413"/>
                          </a:cubicBezTo>
                          <a:cubicBezTo>
                            <a:pt x="285191" y="389467"/>
                            <a:pt x="436268" y="369888"/>
                            <a:pt x="436268" y="369888"/>
                          </a:cubicBezTo>
                          <a:lnTo>
                            <a:pt x="710905" y="357188"/>
                          </a:ln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9" name="Freihandform 48"/>
                    <p:cNvSpPr/>
                    <p:nvPr/>
                  </p:nvSpPr>
                  <p:spPr>
                    <a:xfrm>
                      <a:off x="8734526" y="1195388"/>
                      <a:ext cx="882549" cy="369887"/>
                    </a:xfrm>
                    <a:custGeom>
                      <a:avLst/>
                      <a:gdLst>
                        <a:gd name="connsiteX0" fmla="*/ 882549 w 882549"/>
                        <a:gd name="connsiteY0" fmla="*/ 0 h 369887"/>
                        <a:gd name="connsiteX1" fmla="*/ 517424 w 882549"/>
                        <a:gd name="connsiteY1" fmla="*/ 80962 h 369887"/>
                        <a:gd name="connsiteX2" fmla="*/ 42762 w 882549"/>
                        <a:gd name="connsiteY2" fmla="*/ 223837 h 369887"/>
                        <a:gd name="connsiteX3" fmla="*/ 77687 w 882549"/>
                        <a:gd name="connsiteY3" fmla="*/ 322262 h 369887"/>
                        <a:gd name="connsiteX4" fmla="*/ 530124 w 882549"/>
                        <a:gd name="connsiteY4" fmla="*/ 341312 h 369887"/>
                        <a:gd name="connsiteX5" fmla="*/ 680937 w 882549"/>
                        <a:gd name="connsiteY5" fmla="*/ 369887 h 3698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549" h="369887">
                          <a:moveTo>
                            <a:pt x="882549" y="0"/>
                          </a:moveTo>
                          <a:cubicBezTo>
                            <a:pt x="769968" y="21828"/>
                            <a:pt x="657388" y="43656"/>
                            <a:pt x="517424" y="80962"/>
                          </a:cubicBezTo>
                          <a:cubicBezTo>
                            <a:pt x="377460" y="118268"/>
                            <a:pt x="116051" y="183620"/>
                            <a:pt x="42762" y="223837"/>
                          </a:cubicBezTo>
                          <a:cubicBezTo>
                            <a:pt x="-30528" y="264054"/>
                            <a:pt x="-3540" y="302683"/>
                            <a:pt x="77687" y="322262"/>
                          </a:cubicBezTo>
                          <a:cubicBezTo>
                            <a:pt x="158914" y="341841"/>
                            <a:pt x="429582" y="333375"/>
                            <a:pt x="530124" y="341312"/>
                          </a:cubicBezTo>
                          <a:cubicBezTo>
                            <a:pt x="630666" y="349250"/>
                            <a:pt x="655801" y="359568"/>
                            <a:pt x="680937" y="369887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50" name="Freihandform 49"/>
                    <p:cNvSpPr/>
                    <p:nvPr/>
                  </p:nvSpPr>
                  <p:spPr>
                    <a:xfrm>
                      <a:off x="8808954" y="1290638"/>
                      <a:ext cx="747796" cy="300037"/>
                    </a:xfrm>
                    <a:custGeom>
                      <a:avLst/>
                      <a:gdLst>
                        <a:gd name="connsiteX0" fmla="*/ 747796 w 747796"/>
                        <a:gd name="connsiteY0" fmla="*/ 0 h 300037"/>
                        <a:gd name="connsiteX1" fmla="*/ 249321 w 747796"/>
                        <a:gd name="connsiteY1" fmla="*/ 68262 h 300037"/>
                        <a:gd name="connsiteX2" fmla="*/ 84 w 747796"/>
                        <a:gd name="connsiteY2" fmla="*/ 144462 h 300037"/>
                        <a:gd name="connsiteX3" fmla="*/ 225509 w 747796"/>
                        <a:gd name="connsiteY3" fmla="*/ 225425 h 300037"/>
                        <a:gd name="connsiteX4" fmla="*/ 552534 w 747796"/>
                        <a:gd name="connsiteY4" fmla="*/ 241300 h 300037"/>
                        <a:gd name="connsiteX5" fmla="*/ 665246 w 747796"/>
                        <a:gd name="connsiteY5" fmla="*/ 300037 h 300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7796" h="300037">
                          <a:moveTo>
                            <a:pt x="747796" y="0"/>
                          </a:moveTo>
                          <a:cubicBezTo>
                            <a:pt x="560868" y="22092"/>
                            <a:pt x="373940" y="44185"/>
                            <a:pt x="249321" y="68262"/>
                          </a:cubicBezTo>
                          <a:cubicBezTo>
                            <a:pt x="124702" y="92339"/>
                            <a:pt x="4053" y="118268"/>
                            <a:pt x="84" y="144462"/>
                          </a:cubicBezTo>
                          <a:cubicBezTo>
                            <a:pt x="-3885" y="170656"/>
                            <a:pt x="133434" y="209285"/>
                            <a:pt x="225509" y="225425"/>
                          </a:cubicBezTo>
                          <a:cubicBezTo>
                            <a:pt x="317584" y="241565"/>
                            <a:pt x="479244" y="228865"/>
                            <a:pt x="552534" y="241300"/>
                          </a:cubicBezTo>
                          <a:cubicBezTo>
                            <a:pt x="625824" y="253735"/>
                            <a:pt x="645535" y="276886"/>
                            <a:pt x="665246" y="300037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51" name="Freihandform 50"/>
                    <p:cNvSpPr/>
                    <p:nvPr/>
                  </p:nvSpPr>
                  <p:spPr>
                    <a:xfrm>
                      <a:off x="8765598" y="1189038"/>
                      <a:ext cx="773690" cy="334962"/>
                    </a:xfrm>
                    <a:custGeom>
                      <a:avLst/>
                      <a:gdLst>
                        <a:gd name="connsiteX0" fmla="*/ 773690 w 773690"/>
                        <a:gd name="connsiteY0" fmla="*/ 0 h 334962"/>
                        <a:gd name="connsiteX1" fmla="*/ 426027 w 773690"/>
                        <a:gd name="connsiteY1" fmla="*/ 176212 h 334962"/>
                        <a:gd name="connsiteX2" fmla="*/ 37090 w 773690"/>
                        <a:gd name="connsiteY2" fmla="*/ 285750 h 334962"/>
                        <a:gd name="connsiteX3" fmla="*/ 59315 w 773690"/>
                        <a:gd name="connsiteY3" fmla="*/ 334962 h 334962"/>
                        <a:gd name="connsiteX4" fmla="*/ 421265 w 773690"/>
                        <a:gd name="connsiteY4" fmla="*/ 312737 h 334962"/>
                        <a:gd name="connsiteX5" fmla="*/ 711777 w 773690"/>
                        <a:gd name="connsiteY5" fmla="*/ 300037 h 334962"/>
                        <a:gd name="connsiteX6" fmla="*/ 756227 w 773690"/>
                        <a:gd name="connsiteY6" fmla="*/ 280987 h 334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73690" h="334962">
                          <a:moveTo>
                            <a:pt x="773690" y="0"/>
                          </a:moveTo>
                          <a:cubicBezTo>
                            <a:pt x="661242" y="64293"/>
                            <a:pt x="548794" y="128587"/>
                            <a:pt x="426027" y="176212"/>
                          </a:cubicBezTo>
                          <a:cubicBezTo>
                            <a:pt x="303260" y="223837"/>
                            <a:pt x="98209" y="259292"/>
                            <a:pt x="37090" y="285750"/>
                          </a:cubicBezTo>
                          <a:cubicBezTo>
                            <a:pt x="-24029" y="312208"/>
                            <a:pt x="-4714" y="330464"/>
                            <a:pt x="59315" y="334962"/>
                          </a:cubicBezTo>
                          <a:lnTo>
                            <a:pt x="421265" y="312737"/>
                          </a:lnTo>
                          <a:cubicBezTo>
                            <a:pt x="530009" y="306916"/>
                            <a:pt x="655950" y="305329"/>
                            <a:pt x="711777" y="300037"/>
                          </a:cubicBezTo>
                          <a:cubicBezTo>
                            <a:pt x="767604" y="294745"/>
                            <a:pt x="761915" y="287866"/>
                            <a:pt x="756227" y="280987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52" name="Freihandform 51"/>
                    <p:cNvSpPr/>
                    <p:nvPr/>
                  </p:nvSpPr>
                  <p:spPr>
                    <a:xfrm>
                      <a:off x="8781731" y="1258888"/>
                      <a:ext cx="724219" cy="288925"/>
                    </a:xfrm>
                    <a:custGeom>
                      <a:avLst/>
                      <a:gdLst>
                        <a:gd name="connsiteX0" fmla="*/ 716282 w 724219"/>
                        <a:gd name="connsiteY0" fmla="*/ 0 h 288925"/>
                        <a:gd name="connsiteX1" fmla="*/ 365444 w 724219"/>
                        <a:gd name="connsiteY1" fmla="*/ 33337 h 288925"/>
                        <a:gd name="connsiteX2" fmla="*/ 3494 w 724219"/>
                        <a:gd name="connsiteY2" fmla="*/ 196850 h 288925"/>
                        <a:gd name="connsiteX3" fmla="*/ 205107 w 724219"/>
                        <a:gd name="connsiteY3" fmla="*/ 246062 h 288925"/>
                        <a:gd name="connsiteX4" fmla="*/ 579757 w 724219"/>
                        <a:gd name="connsiteY4" fmla="*/ 261937 h 288925"/>
                        <a:gd name="connsiteX5" fmla="*/ 724219 w 724219"/>
                        <a:gd name="connsiteY5" fmla="*/ 288925 h 28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24219" h="288925">
                          <a:moveTo>
                            <a:pt x="716282" y="0"/>
                          </a:moveTo>
                          <a:cubicBezTo>
                            <a:pt x="600262" y="264"/>
                            <a:pt x="484242" y="529"/>
                            <a:pt x="365444" y="33337"/>
                          </a:cubicBezTo>
                          <a:cubicBezTo>
                            <a:pt x="246646" y="66145"/>
                            <a:pt x="30217" y="161396"/>
                            <a:pt x="3494" y="196850"/>
                          </a:cubicBezTo>
                          <a:cubicBezTo>
                            <a:pt x="-23229" y="232304"/>
                            <a:pt x="109063" y="235214"/>
                            <a:pt x="205107" y="246062"/>
                          </a:cubicBezTo>
                          <a:cubicBezTo>
                            <a:pt x="301151" y="256910"/>
                            <a:pt x="493238" y="254793"/>
                            <a:pt x="579757" y="261937"/>
                          </a:cubicBezTo>
                          <a:cubicBezTo>
                            <a:pt x="666276" y="269081"/>
                            <a:pt x="695247" y="279003"/>
                            <a:pt x="724219" y="288925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53" name="Freihandform 52"/>
                    <p:cNvSpPr/>
                    <p:nvPr/>
                  </p:nvSpPr>
                  <p:spPr>
                    <a:xfrm>
                      <a:off x="8783314" y="1225308"/>
                      <a:ext cx="749624" cy="285714"/>
                    </a:xfrm>
                    <a:custGeom>
                      <a:avLst/>
                      <a:gdLst>
                        <a:gd name="connsiteX0" fmla="*/ 749624 w 749624"/>
                        <a:gd name="connsiteY0" fmla="*/ 242 h 285714"/>
                        <a:gd name="connsiteX1" fmla="*/ 436886 w 749624"/>
                        <a:gd name="connsiteY1" fmla="*/ 31992 h 285714"/>
                        <a:gd name="connsiteX2" fmla="*/ 55886 w 749624"/>
                        <a:gd name="connsiteY2" fmla="*/ 200267 h 285714"/>
                        <a:gd name="connsiteX3" fmla="*/ 44774 w 749624"/>
                        <a:gd name="connsiteY3" fmla="*/ 270117 h 285714"/>
                        <a:gd name="connsiteX4" fmla="*/ 462286 w 749624"/>
                        <a:gd name="connsiteY4" fmla="*/ 284405 h 285714"/>
                        <a:gd name="connsiteX5" fmla="*/ 724224 w 749624"/>
                        <a:gd name="connsiteY5" fmla="*/ 247892 h 285714"/>
                        <a:gd name="connsiteX6" fmla="*/ 724224 w 749624"/>
                        <a:gd name="connsiteY6" fmla="*/ 247892 h 285714"/>
                        <a:gd name="connsiteX7" fmla="*/ 722636 w 749624"/>
                        <a:gd name="connsiteY7" fmla="*/ 249480 h 285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49624" h="285714">
                          <a:moveTo>
                            <a:pt x="749624" y="242"/>
                          </a:moveTo>
                          <a:cubicBezTo>
                            <a:pt x="651066" y="-552"/>
                            <a:pt x="552509" y="-1345"/>
                            <a:pt x="436886" y="31992"/>
                          </a:cubicBezTo>
                          <a:cubicBezTo>
                            <a:pt x="321263" y="65329"/>
                            <a:pt x="121238" y="160580"/>
                            <a:pt x="55886" y="200267"/>
                          </a:cubicBezTo>
                          <a:cubicBezTo>
                            <a:pt x="-9466" y="239954"/>
                            <a:pt x="-22959" y="256094"/>
                            <a:pt x="44774" y="270117"/>
                          </a:cubicBezTo>
                          <a:cubicBezTo>
                            <a:pt x="112507" y="284140"/>
                            <a:pt x="349044" y="288109"/>
                            <a:pt x="462286" y="284405"/>
                          </a:cubicBezTo>
                          <a:cubicBezTo>
                            <a:pt x="575528" y="280701"/>
                            <a:pt x="724224" y="247892"/>
                            <a:pt x="724224" y="247892"/>
                          </a:cubicBezTo>
                          <a:lnTo>
                            <a:pt x="724224" y="247892"/>
                          </a:lnTo>
                          <a:lnTo>
                            <a:pt x="722636" y="249480"/>
                          </a:ln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54" name="Freihandform 53"/>
                    <p:cNvSpPr/>
                    <p:nvPr/>
                  </p:nvSpPr>
                  <p:spPr>
                    <a:xfrm>
                      <a:off x="8760844" y="1192213"/>
                      <a:ext cx="786381" cy="351138"/>
                    </a:xfrm>
                    <a:custGeom>
                      <a:avLst/>
                      <a:gdLst>
                        <a:gd name="connsiteX0" fmla="*/ 786381 w 786381"/>
                        <a:gd name="connsiteY0" fmla="*/ 0 h 351138"/>
                        <a:gd name="connsiteX1" fmla="*/ 416494 w 786381"/>
                        <a:gd name="connsiteY1" fmla="*/ 127000 h 351138"/>
                        <a:gd name="connsiteX2" fmla="*/ 111694 w 786381"/>
                        <a:gd name="connsiteY2" fmla="*/ 231775 h 351138"/>
                        <a:gd name="connsiteX3" fmla="*/ 8506 w 786381"/>
                        <a:gd name="connsiteY3" fmla="*/ 288925 h 351138"/>
                        <a:gd name="connsiteX4" fmla="*/ 308544 w 786381"/>
                        <a:gd name="connsiteY4" fmla="*/ 349250 h 351138"/>
                        <a:gd name="connsiteX5" fmla="*/ 645094 w 786381"/>
                        <a:gd name="connsiteY5" fmla="*/ 336550 h 351138"/>
                        <a:gd name="connsiteX6" fmla="*/ 759394 w 786381"/>
                        <a:gd name="connsiteY6" fmla="*/ 342900 h 351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86381" h="351138">
                          <a:moveTo>
                            <a:pt x="786381" y="0"/>
                          </a:moveTo>
                          <a:lnTo>
                            <a:pt x="416494" y="127000"/>
                          </a:lnTo>
                          <a:cubicBezTo>
                            <a:pt x="304046" y="165629"/>
                            <a:pt x="179692" y="204788"/>
                            <a:pt x="111694" y="231775"/>
                          </a:cubicBezTo>
                          <a:cubicBezTo>
                            <a:pt x="43696" y="258762"/>
                            <a:pt x="-24302" y="269346"/>
                            <a:pt x="8506" y="288925"/>
                          </a:cubicBezTo>
                          <a:cubicBezTo>
                            <a:pt x="41314" y="308504"/>
                            <a:pt x="202446" y="341313"/>
                            <a:pt x="308544" y="349250"/>
                          </a:cubicBezTo>
                          <a:cubicBezTo>
                            <a:pt x="414642" y="357187"/>
                            <a:pt x="569952" y="337608"/>
                            <a:pt x="645094" y="336550"/>
                          </a:cubicBezTo>
                          <a:cubicBezTo>
                            <a:pt x="720236" y="335492"/>
                            <a:pt x="739815" y="339196"/>
                            <a:pt x="759394" y="342900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55" name="Freihandform 54"/>
                    <p:cNvSpPr/>
                    <p:nvPr/>
                  </p:nvSpPr>
                  <p:spPr>
                    <a:xfrm>
                      <a:off x="8812724" y="1281113"/>
                      <a:ext cx="685289" cy="272067"/>
                    </a:xfrm>
                    <a:custGeom>
                      <a:avLst/>
                      <a:gdLst>
                        <a:gd name="connsiteX0" fmla="*/ 685289 w 685289"/>
                        <a:gd name="connsiteY0" fmla="*/ 0 h 272067"/>
                        <a:gd name="connsiteX1" fmla="*/ 277301 w 685289"/>
                        <a:gd name="connsiteY1" fmla="*/ 79375 h 272067"/>
                        <a:gd name="connsiteX2" fmla="*/ 1076 w 685289"/>
                        <a:gd name="connsiteY2" fmla="*/ 165100 h 272067"/>
                        <a:gd name="connsiteX3" fmla="*/ 196339 w 685289"/>
                        <a:gd name="connsiteY3" fmla="*/ 269875 h 272067"/>
                        <a:gd name="connsiteX4" fmla="*/ 556701 w 685289"/>
                        <a:gd name="connsiteY4" fmla="*/ 234950 h 272067"/>
                        <a:gd name="connsiteX5" fmla="*/ 667826 w 685289"/>
                        <a:gd name="connsiteY5" fmla="*/ 219075 h 272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85289" h="272067">
                          <a:moveTo>
                            <a:pt x="685289" y="0"/>
                          </a:moveTo>
                          <a:cubicBezTo>
                            <a:pt x="538312" y="25929"/>
                            <a:pt x="391336" y="51858"/>
                            <a:pt x="277301" y="79375"/>
                          </a:cubicBezTo>
                          <a:cubicBezTo>
                            <a:pt x="163265" y="106892"/>
                            <a:pt x="14570" y="133350"/>
                            <a:pt x="1076" y="165100"/>
                          </a:cubicBezTo>
                          <a:cubicBezTo>
                            <a:pt x="-12418" y="196850"/>
                            <a:pt x="103735" y="258233"/>
                            <a:pt x="196339" y="269875"/>
                          </a:cubicBezTo>
                          <a:cubicBezTo>
                            <a:pt x="288943" y="281517"/>
                            <a:pt x="478120" y="243417"/>
                            <a:pt x="556701" y="234950"/>
                          </a:cubicBezTo>
                          <a:cubicBezTo>
                            <a:pt x="635282" y="226483"/>
                            <a:pt x="651554" y="222779"/>
                            <a:pt x="667826" y="219075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sp>
                <p:nvSpPr>
                  <p:cNvPr id="46" name="Ellipse 45"/>
                  <p:cNvSpPr/>
                  <p:nvPr/>
                </p:nvSpPr>
                <p:spPr>
                  <a:xfrm>
                    <a:off x="6992443" y="1080000"/>
                    <a:ext cx="144000" cy="144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cxnSp>
                <p:nvCxnSpPr>
                  <p:cNvPr id="47" name="Gerade Verbindung mit Pfeil 46"/>
                  <p:cNvCxnSpPr/>
                  <p:nvPr/>
                </p:nvCxnSpPr>
                <p:spPr>
                  <a:xfrm flipH="1">
                    <a:off x="6695582" y="777373"/>
                    <a:ext cx="345568" cy="132018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uppieren 32"/>
                <p:cNvGrpSpPr/>
                <p:nvPr/>
              </p:nvGrpSpPr>
              <p:grpSpPr>
                <a:xfrm>
                  <a:off x="5517957" y="765538"/>
                  <a:ext cx="838306" cy="459915"/>
                  <a:chOff x="5517957" y="765538"/>
                  <a:chExt cx="838306" cy="459915"/>
                </a:xfrm>
              </p:grpSpPr>
              <p:grpSp>
                <p:nvGrpSpPr>
                  <p:cNvPr id="34" name="Gruppieren 33"/>
                  <p:cNvGrpSpPr/>
                  <p:nvPr/>
                </p:nvGrpSpPr>
                <p:grpSpPr>
                  <a:xfrm>
                    <a:off x="5517957" y="765538"/>
                    <a:ext cx="838306" cy="409540"/>
                    <a:chOff x="2277957" y="1125538"/>
                    <a:chExt cx="838306" cy="409540"/>
                  </a:xfrm>
                </p:grpSpPr>
                <p:sp>
                  <p:nvSpPr>
                    <p:cNvPr id="37" name="Freihandform 36"/>
                    <p:cNvSpPr/>
                    <p:nvPr/>
                  </p:nvSpPr>
                  <p:spPr>
                    <a:xfrm>
                      <a:off x="2308266" y="1125538"/>
                      <a:ext cx="707984" cy="388608"/>
                    </a:xfrm>
                    <a:custGeom>
                      <a:avLst/>
                      <a:gdLst>
                        <a:gd name="connsiteX0" fmla="*/ 707984 w 707984"/>
                        <a:gd name="connsiteY0" fmla="*/ 0 h 388608"/>
                        <a:gd name="connsiteX1" fmla="*/ 446047 w 707984"/>
                        <a:gd name="connsiteY1" fmla="*/ 163512 h 388608"/>
                        <a:gd name="connsiteX2" fmla="*/ 22184 w 707984"/>
                        <a:gd name="connsiteY2" fmla="*/ 285750 h 388608"/>
                        <a:gd name="connsiteX3" fmla="*/ 77747 w 707984"/>
                        <a:gd name="connsiteY3" fmla="*/ 381000 h 388608"/>
                        <a:gd name="connsiteX4" fmla="*/ 233322 w 707984"/>
                        <a:gd name="connsiteY4" fmla="*/ 382587 h 388608"/>
                        <a:gd name="connsiteX5" fmla="*/ 590509 w 707984"/>
                        <a:gd name="connsiteY5" fmla="*/ 374650 h 388608"/>
                        <a:gd name="connsiteX6" fmla="*/ 690522 w 707984"/>
                        <a:gd name="connsiteY6" fmla="*/ 366712 h 388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07984" h="388608">
                          <a:moveTo>
                            <a:pt x="707984" y="0"/>
                          </a:moveTo>
                          <a:cubicBezTo>
                            <a:pt x="634165" y="57943"/>
                            <a:pt x="560347" y="115887"/>
                            <a:pt x="446047" y="163512"/>
                          </a:cubicBezTo>
                          <a:cubicBezTo>
                            <a:pt x="331747" y="211137"/>
                            <a:pt x="83567" y="249502"/>
                            <a:pt x="22184" y="285750"/>
                          </a:cubicBezTo>
                          <a:cubicBezTo>
                            <a:pt x="-39199" y="321998"/>
                            <a:pt x="42557" y="364861"/>
                            <a:pt x="77747" y="381000"/>
                          </a:cubicBezTo>
                          <a:cubicBezTo>
                            <a:pt x="112937" y="397139"/>
                            <a:pt x="233322" y="382587"/>
                            <a:pt x="233322" y="382587"/>
                          </a:cubicBezTo>
                          <a:lnTo>
                            <a:pt x="590509" y="374650"/>
                          </a:lnTo>
                          <a:cubicBezTo>
                            <a:pt x="666709" y="372004"/>
                            <a:pt x="678615" y="369358"/>
                            <a:pt x="690522" y="366712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" name="Freihandform 37"/>
                    <p:cNvSpPr/>
                    <p:nvPr/>
                  </p:nvSpPr>
                  <p:spPr>
                    <a:xfrm>
                      <a:off x="2281537" y="1192213"/>
                      <a:ext cx="782338" cy="342065"/>
                    </a:xfrm>
                    <a:custGeom>
                      <a:avLst/>
                      <a:gdLst>
                        <a:gd name="connsiteX0" fmla="*/ 782338 w 782338"/>
                        <a:gd name="connsiteY0" fmla="*/ 0 h 342065"/>
                        <a:gd name="connsiteX1" fmla="*/ 380701 w 782338"/>
                        <a:gd name="connsiteY1" fmla="*/ 82550 h 342065"/>
                        <a:gd name="connsiteX2" fmla="*/ 77488 w 782338"/>
                        <a:gd name="connsiteY2" fmla="*/ 211137 h 342065"/>
                        <a:gd name="connsiteX3" fmla="*/ 9226 w 782338"/>
                        <a:gd name="connsiteY3" fmla="*/ 266700 h 342065"/>
                        <a:gd name="connsiteX4" fmla="*/ 236238 w 782338"/>
                        <a:gd name="connsiteY4" fmla="*/ 339725 h 342065"/>
                        <a:gd name="connsiteX5" fmla="*/ 466426 w 782338"/>
                        <a:gd name="connsiteY5" fmla="*/ 325437 h 342065"/>
                        <a:gd name="connsiteX6" fmla="*/ 656926 w 782338"/>
                        <a:gd name="connsiteY6" fmla="*/ 312737 h 342065"/>
                        <a:gd name="connsiteX7" fmla="*/ 707726 w 782338"/>
                        <a:gd name="connsiteY7" fmla="*/ 314325 h 3420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82338" h="342065">
                          <a:moveTo>
                            <a:pt x="782338" y="0"/>
                          </a:moveTo>
                          <a:cubicBezTo>
                            <a:pt x="640257" y="23680"/>
                            <a:pt x="498176" y="47361"/>
                            <a:pt x="380701" y="82550"/>
                          </a:cubicBezTo>
                          <a:cubicBezTo>
                            <a:pt x="263226" y="117739"/>
                            <a:pt x="139400" y="180445"/>
                            <a:pt x="77488" y="211137"/>
                          </a:cubicBezTo>
                          <a:cubicBezTo>
                            <a:pt x="15575" y="241829"/>
                            <a:pt x="-17232" y="245269"/>
                            <a:pt x="9226" y="266700"/>
                          </a:cubicBezTo>
                          <a:cubicBezTo>
                            <a:pt x="35684" y="288131"/>
                            <a:pt x="160038" y="329936"/>
                            <a:pt x="236238" y="339725"/>
                          </a:cubicBezTo>
                          <a:cubicBezTo>
                            <a:pt x="312438" y="349514"/>
                            <a:pt x="466426" y="325437"/>
                            <a:pt x="466426" y="325437"/>
                          </a:cubicBezTo>
                          <a:lnTo>
                            <a:pt x="656926" y="312737"/>
                          </a:lnTo>
                          <a:cubicBezTo>
                            <a:pt x="697143" y="310885"/>
                            <a:pt x="702434" y="312605"/>
                            <a:pt x="707726" y="314325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" name="Freihandform 38"/>
                    <p:cNvSpPr/>
                    <p:nvPr/>
                  </p:nvSpPr>
                  <p:spPr>
                    <a:xfrm>
                      <a:off x="2282462" y="1211592"/>
                      <a:ext cx="833801" cy="300187"/>
                    </a:xfrm>
                    <a:custGeom>
                      <a:avLst/>
                      <a:gdLst>
                        <a:gd name="connsiteX0" fmla="*/ 833801 w 833801"/>
                        <a:gd name="connsiteY0" fmla="*/ 45708 h 300187"/>
                        <a:gd name="connsiteX1" fmla="*/ 530588 w 833801"/>
                        <a:gd name="connsiteY1" fmla="*/ 4433 h 300187"/>
                        <a:gd name="connsiteX2" fmla="*/ 179751 w 833801"/>
                        <a:gd name="connsiteY2" fmla="*/ 139371 h 300187"/>
                        <a:gd name="connsiteX3" fmla="*/ 363 w 833801"/>
                        <a:gd name="connsiteY3" fmla="*/ 229858 h 300187"/>
                        <a:gd name="connsiteX4" fmla="*/ 138476 w 833801"/>
                        <a:gd name="connsiteY4" fmla="*/ 298121 h 300187"/>
                        <a:gd name="connsiteX5" fmla="*/ 316276 w 833801"/>
                        <a:gd name="connsiteY5" fmla="*/ 283833 h 300187"/>
                        <a:gd name="connsiteX6" fmla="*/ 467088 w 833801"/>
                        <a:gd name="connsiteY6" fmla="*/ 298121 h 300187"/>
                        <a:gd name="connsiteX7" fmla="*/ 694101 w 833801"/>
                        <a:gd name="connsiteY7" fmla="*/ 296533 h 300187"/>
                        <a:gd name="connsiteX8" fmla="*/ 694101 w 833801"/>
                        <a:gd name="connsiteY8" fmla="*/ 285421 h 300187"/>
                        <a:gd name="connsiteX9" fmla="*/ 690926 w 833801"/>
                        <a:gd name="connsiteY9" fmla="*/ 293358 h 3001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33801" h="300187">
                          <a:moveTo>
                            <a:pt x="833801" y="45708"/>
                          </a:moveTo>
                          <a:cubicBezTo>
                            <a:pt x="736698" y="17265"/>
                            <a:pt x="639596" y="-11178"/>
                            <a:pt x="530588" y="4433"/>
                          </a:cubicBezTo>
                          <a:cubicBezTo>
                            <a:pt x="421580" y="20043"/>
                            <a:pt x="268122" y="101800"/>
                            <a:pt x="179751" y="139371"/>
                          </a:cubicBezTo>
                          <a:cubicBezTo>
                            <a:pt x="91380" y="176942"/>
                            <a:pt x="7242" y="203400"/>
                            <a:pt x="363" y="229858"/>
                          </a:cubicBezTo>
                          <a:cubicBezTo>
                            <a:pt x="-6516" y="256316"/>
                            <a:pt x="85824" y="289125"/>
                            <a:pt x="138476" y="298121"/>
                          </a:cubicBezTo>
                          <a:cubicBezTo>
                            <a:pt x="191128" y="307117"/>
                            <a:pt x="261507" y="283833"/>
                            <a:pt x="316276" y="283833"/>
                          </a:cubicBezTo>
                          <a:cubicBezTo>
                            <a:pt x="371045" y="283833"/>
                            <a:pt x="404117" y="296004"/>
                            <a:pt x="467088" y="298121"/>
                          </a:cubicBezTo>
                          <a:cubicBezTo>
                            <a:pt x="530059" y="300238"/>
                            <a:pt x="656266" y="298650"/>
                            <a:pt x="694101" y="296533"/>
                          </a:cubicBezTo>
                          <a:cubicBezTo>
                            <a:pt x="731936" y="294416"/>
                            <a:pt x="694630" y="285950"/>
                            <a:pt x="694101" y="285421"/>
                          </a:cubicBezTo>
                          <a:cubicBezTo>
                            <a:pt x="693572" y="284892"/>
                            <a:pt x="692249" y="289125"/>
                            <a:pt x="690926" y="293358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" name="Freihandform 39"/>
                    <p:cNvSpPr/>
                    <p:nvPr/>
                  </p:nvSpPr>
                  <p:spPr>
                    <a:xfrm>
                      <a:off x="2283939" y="1165225"/>
                      <a:ext cx="735486" cy="349988"/>
                    </a:xfrm>
                    <a:custGeom>
                      <a:avLst/>
                      <a:gdLst>
                        <a:gd name="connsiteX0" fmla="*/ 735486 w 735486"/>
                        <a:gd name="connsiteY0" fmla="*/ 0 h 349988"/>
                        <a:gd name="connsiteX1" fmla="*/ 448149 w 735486"/>
                        <a:gd name="connsiteY1" fmla="*/ 115888 h 349988"/>
                        <a:gd name="connsiteX2" fmla="*/ 106836 w 735486"/>
                        <a:gd name="connsiteY2" fmla="*/ 206375 h 349988"/>
                        <a:gd name="connsiteX3" fmla="*/ 2061 w 735486"/>
                        <a:gd name="connsiteY3" fmla="*/ 293688 h 349988"/>
                        <a:gd name="connsiteX4" fmla="*/ 179861 w 735486"/>
                        <a:gd name="connsiteY4" fmla="*/ 322263 h 349988"/>
                        <a:gd name="connsiteX5" fmla="*/ 571974 w 735486"/>
                        <a:gd name="connsiteY5" fmla="*/ 349250 h 349988"/>
                        <a:gd name="connsiteX6" fmla="*/ 711674 w 735486"/>
                        <a:gd name="connsiteY6" fmla="*/ 339725 h 349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5486" h="349988">
                          <a:moveTo>
                            <a:pt x="735486" y="0"/>
                          </a:moveTo>
                          <a:cubicBezTo>
                            <a:pt x="644205" y="40746"/>
                            <a:pt x="552924" y="81492"/>
                            <a:pt x="448149" y="115888"/>
                          </a:cubicBezTo>
                          <a:cubicBezTo>
                            <a:pt x="343374" y="150284"/>
                            <a:pt x="181184" y="176742"/>
                            <a:pt x="106836" y="206375"/>
                          </a:cubicBezTo>
                          <a:cubicBezTo>
                            <a:pt x="32488" y="236008"/>
                            <a:pt x="-10110" y="274373"/>
                            <a:pt x="2061" y="293688"/>
                          </a:cubicBezTo>
                          <a:cubicBezTo>
                            <a:pt x="14232" y="313003"/>
                            <a:pt x="84876" y="313003"/>
                            <a:pt x="179861" y="322263"/>
                          </a:cubicBezTo>
                          <a:cubicBezTo>
                            <a:pt x="274846" y="331523"/>
                            <a:pt x="483339" y="346340"/>
                            <a:pt x="571974" y="349250"/>
                          </a:cubicBezTo>
                          <a:cubicBezTo>
                            <a:pt x="660609" y="352160"/>
                            <a:pt x="686141" y="345942"/>
                            <a:pt x="711674" y="339725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" name="Freihandform 40"/>
                    <p:cNvSpPr/>
                    <p:nvPr/>
                  </p:nvSpPr>
                  <p:spPr>
                    <a:xfrm>
                      <a:off x="2282732" y="1258013"/>
                      <a:ext cx="750981" cy="265987"/>
                    </a:xfrm>
                    <a:custGeom>
                      <a:avLst/>
                      <a:gdLst>
                        <a:gd name="connsiteX0" fmla="*/ 750981 w 750981"/>
                        <a:gd name="connsiteY0" fmla="*/ 19925 h 265987"/>
                        <a:gd name="connsiteX1" fmla="*/ 447768 w 750981"/>
                        <a:gd name="connsiteY1" fmla="*/ 5637 h 265987"/>
                        <a:gd name="connsiteX2" fmla="*/ 211231 w 750981"/>
                        <a:gd name="connsiteY2" fmla="*/ 102475 h 265987"/>
                        <a:gd name="connsiteX3" fmla="*/ 93 w 750981"/>
                        <a:gd name="connsiteY3" fmla="*/ 194550 h 265987"/>
                        <a:gd name="connsiteX4" fmla="*/ 187418 w 750981"/>
                        <a:gd name="connsiteY4" fmla="*/ 243762 h 265987"/>
                        <a:gd name="connsiteX5" fmla="*/ 404906 w 750981"/>
                        <a:gd name="connsiteY5" fmla="*/ 250112 h 265987"/>
                        <a:gd name="connsiteX6" fmla="*/ 609693 w 750981"/>
                        <a:gd name="connsiteY6" fmla="*/ 265987 h 265987"/>
                        <a:gd name="connsiteX7" fmla="*/ 712881 w 750981"/>
                        <a:gd name="connsiteY7" fmla="*/ 250112 h 2659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50981" h="265987">
                          <a:moveTo>
                            <a:pt x="750981" y="19925"/>
                          </a:moveTo>
                          <a:cubicBezTo>
                            <a:pt x="644353" y="5902"/>
                            <a:pt x="537726" y="-8121"/>
                            <a:pt x="447768" y="5637"/>
                          </a:cubicBezTo>
                          <a:cubicBezTo>
                            <a:pt x="357810" y="19395"/>
                            <a:pt x="285843" y="70990"/>
                            <a:pt x="211231" y="102475"/>
                          </a:cubicBezTo>
                          <a:cubicBezTo>
                            <a:pt x="136619" y="133960"/>
                            <a:pt x="4062" y="171002"/>
                            <a:pt x="93" y="194550"/>
                          </a:cubicBezTo>
                          <a:cubicBezTo>
                            <a:pt x="-3876" y="218098"/>
                            <a:pt x="119949" y="234502"/>
                            <a:pt x="187418" y="243762"/>
                          </a:cubicBezTo>
                          <a:cubicBezTo>
                            <a:pt x="254887" y="253022"/>
                            <a:pt x="334527" y="246408"/>
                            <a:pt x="404906" y="250112"/>
                          </a:cubicBezTo>
                          <a:cubicBezTo>
                            <a:pt x="475285" y="253816"/>
                            <a:pt x="558364" y="265987"/>
                            <a:pt x="609693" y="265987"/>
                          </a:cubicBezTo>
                          <a:cubicBezTo>
                            <a:pt x="661022" y="265987"/>
                            <a:pt x="686951" y="258049"/>
                            <a:pt x="712881" y="250112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" name="Freihandform 41"/>
                    <p:cNvSpPr/>
                    <p:nvPr/>
                  </p:nvSpPr>
                  <p:spPr>
                    <a:xfrm>
                      <a:off x="2277957" y="1233431"/>
                      <a:ext cx="727181" cy="301647"/>
                    </a:xfrm>
                    <a:custGeom>
                      <a:avLst/>
                      <a:gdLst>
                        <a:gd name="connsiteX0" fmla="*/ 727181 w 727181"/>
                        <a:gd name="connsiteY0" fmla="*/ 61969 h 301647"/>
                        <a:gd name="connsiteX1" fmla="*/ 590656 w 727181"/>
                        <a:gd name="connsiteY1" fmla="*/ 57 h 301647"/>
                        <a:gd name="connsiteX2" fmla="*/ 384281 w 727181"/>
                        <a:gd name="connsiteY2" fmla="*/ 71494 h 301647"/>
                        <a:gd name="connsiteX3" fmla="*/ 155681 w 727181"/>
                        <a:gd name="connsiteY3" fmla="*/ 115944 h 301647"/>
                        <a:gd name="connsiteX4" fmla="*/ 1693 w 727181"/>
                        <a:gd name="connsiteY4" fmla="*/ 231832 h 301647"/>
                        <a:gd name="connsiteX5" fmla="*/ 254106 w 727181"/>
                        <a:gd name="connsiteY5" fmla="*/ 300094 h 301647"/>
                        <a:gd name="connsiteX6" fmla="*/ 433493 w 727181"/>
                        <a:gd name="connsiteY6" fmla="*/ 279457 h 301647"/>
                        <a:gd name="connsiteX7" fmla="*/ 711306 w 727181"/>
                        <a:gd name="connsiteY7" fmla="*/ 277869 h 3016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7181" h="301647">
                          <a:moveTo>
                            <a:pt x="727181" y="61969"/>
                          </a:moveTo>
                          <a:cubicBezTo>
                            <a:pt x="687493" y="30219"/>
                            <a:pt x="647806" y="-1531"/>
                            <a:pt x="590656" y="57"/>
                          </a:cubicBezTo>
                          <a:cubicBezTo>
                            <a:pt x="533506" y="1644"/>
                            <a:pt x="456777" y="52179"/>
                            <a:pt x="384281" y="71494"/>
                          </a:cubicBezTo>
                          <a:cubicBezTo>
                            <a:pt x="311785" y="90809"/>
                            <a:pt x="219446" y="89221"/>
                            <a:pt x="155681" y="115944"/>
                          </a:cubicBezTo>
                          <a:cubicBezTo>
                            <a:pt x="91916" y="142667"/>
                            <a:pt x="-14711" y="201140"/>
                            <a:pt x="1693" y="231832"/>
                          </a:cubicBezTo>
                          <a:cubicBezTo>
                            <a:pt x="18097" y="262524"/>
                            <a:pt x="182139" y="292157"/>
                            <a:pt x="254106" y="300094"/>
                          </a:cubicBezTo>
                          <a:cubicBezTo>
                            <a:pt x="326073" y="308032"/>
                            <a:pt x="357293" y="283161"/>
                            <a:pt x="433493" y="279457"/>
                          </a:cubicBezTo>
                          <a:cubicBezTo>
                            <a:pt x="509693" y="275753"/>
                            <a:pt x="610499" y="276811"/>
                            <a:pt x="711306" y="277869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" name="Freihandform 42"/>
                    <p:cNvSpPr/>
                    <p:nvPr/>
                  </p:nvSpPr>
                  <p:spPr>
                    <a:xfrm>
                      <a:off x="2284978" y="1273149"/>
                      <a:ext cx="748735" cy="254498"/>
                    </a:xfrm>
                    <a:custGeom>
                      <a:avLst/>
                      <a:gdLst>
                        <a:gd name="connsiteX0" fmla="*/ 748735 w 748735"/>
                        <a:gd name="connsiteY0" fmla="*/ 26 h 254498"/>
                        <a:gd name="connsiteX1" fmla="*/ 428060 w 748735"/>
                        <a:gd name="connsiteY1" fmla="*/ 12726 h 254498"/>
                        <a:gd name="connsiteX2" fmla="*/ 177235 w 748735"/>
                        <a:gd name="connsiteY2" fmla="*/ 77814 h 254498"/>
                        <a:gd name="connsiteX3" fmla="*/ 1022 w 748735"/>
                        <a:gd name="connsiteY3" fmla="*/ 174651 h 254498"/>
                        <a:gd name="connsiteX4" fmla="*/ 256610 w 748735"/>
                        <a:gd name="connsiteY4" fmla="*/ 249264 h 254498"/>
                        <a:gd name="connsiteX5" fmla="*/ 421710 w 748735"/>
                        <a:gd name="connsiteY5" fmla="*/ 244501 h 254498"/>
                        <a:gd name="connsiteX6" fmla="*/ 713810 w 748735"/>
                        <a:gd name="connsiteY6" fmla="*/ 214339 h 2544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48735" h="254498">
                          <a:moveTo>
                            <a:pt x="748735" y="26"/>
                          </a:moveTo>
                          <a:cubicBezTo>
                            <a:pt x="636022" y="-107"/>
                            <a:pt x="523310" y="-239"/>
                            <a:pt x="428060" y="12726"/>
                          </a:cubicBezTo>
                          <a:cubicBezTo>
                            <a:pt x="332810" y="25691"/>
                            <a:pt x="248408" y="50827"/>
                            <a:pt x="177235" y="77814"/>
                          </a:cubicBezTo>
                          <a:cubicBezTo>
                            <a:pt x="106062" y="104801"/>
                            <a:pt x="-12207" y="146076"/>
                            <a:pt x="1022" y="174651"/>
                          </a:cubicBezTo>
                          <a:cubicBezTo>
                            <a:pt x="14251" y="203226"/>
                            <a:pt x="186495" y="237622"/>
                            <a:pt x="256610" y="249264"/>
                          </a:cubicBezTo>
                          <a:cubicBezTo>
                            <a:pt x="326725" y="260906"/>
                            <a:pt x="345510" y="250322"/>
                            <a:pt x="421710" y="244501"/>
                          </a:cubicBezTo>
                          <a:cubicBezTo>
                            <a:pt x="497910" y="238680"/>
                            <a:pt x="605860" y="226509"/>
                            <a:pt x="713810" y="214339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" name="Freihandform 43"/>
                    <p:cNvSpPr/>
                    <p:nvPr/>
                  </p:nvSpPr>
                  <p:spPr>
                    <a:xfrm>
                      <a:off x="2281673" y="1233488"/>
                      <a:ext cx="766327" cy="281037"/>
                    </a:xfrm>
                    <a:custGeom>
                      <a:avLst/>
                      <a:gdLst>
                        <a:gd name="connsiteX0" fmla="*/ 766327 w 766327"/>
                        <a:gd name="connsiteY0" fmla="*/ 0 h 281037"/>
                        <a:gd name="connsiteX1" fmla="*/ 420252 w 766327"/>
                        <a:gd name="connsiteY1" fmla="*/ 26987 h 281037"/>
                        <a:gd name="connsiteX2" fmla="*/ 151965 w 766327"/>
                        <a:gd name="connsiteY2" fmla="*/ 123825 h 281037"/>
                        <a:gd name="connsiteX3" fmla="*/ 4327 w 766327"/>
                        <a:gd name="connsiteY3" fmla="*/ 215900 h 281037"/>
                        <a:gd name="connsiteX4" fmla="*/ 313890 w 766327"/>
                        <a:gd name="connsiteY4" fmla="*/ 277812 h 281037"/>
                        <a:gd name="connsiteX5" fmla="*/ 713940 w 766327"/>
                        <a:gd name="connsiteY5" fmla="*/ 266700 h 281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66327" h="281037">
                          <a:moveTo>
                            <a:pt x="766327" y="0"/>
                          </a:moveTo>
                          <a:cubicBezTo>
                            <a:pt x="644486" y="3175"/>
                            <a:pt x="522646" y="6350"/>
                            <a:pt x="420252" y="26987"/>
                          </a:cubicBezTo>
                          <a:cubicBezTo>
                            <a:pt x="317858" y="47625"/>
                            <a:pt x="221286" y="92340"/>
                            <a:pt x="151965" y="123825"/>
                          </a:cubicBezTo>
                          <a:cubicBezTo>
                            <a:pt x="82644" y="155310"/>
                            <a:pt x="-22660" y="190236"/>
                            <a:pt x="4327" y="215900"/>
                          </a:cubicBezTo>
                          <a:cubicBezTo>
                            <a:pt x="31314" y="241564"/>
                            <a:pt x="195621" y="269345"/>
                            <a:pt x="313890" y="277812"/>
                          </a:cubicBezTo>
                          <a:cubicBezTo>
                            <a:pt x="432159" y="286279"/>
                            <a:pt x="573049" y="276489"/>
                            <a:pt x="713940" y="266700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sp>
                <p:nvSpPr>
                  <p:cNvPr id="35" name="Ellipse 34"/>
                  <p:cNvSpPr/>
                  <p:nvPr/>
                </p:nvSpPr>
                <p:spPr>
                  <a:xfrm>
                    <a:off x="5887948" y="1081453"/>
                    <a:ext cx="144000" cy="144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cxnSp>
                <p:nvCxnSpPr>
                  <p:cNvPr id="36" name="Gerade Verbindung mit Pfeil 35"/>
                  <p:cNvCxnSpPr/>
                  <p:nvPr/>
                </p:nvCxnSpPr>
                <p:spPr>
                  <a:xfrm flipH="1">
                    <a:off x="5616000" y="777600"/>
                    <a:ext cx="345568" cy="132018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" name="Gruppieren 10"/>
            <p:cNvGrpSpPr/>
            <p:nvPr/>
          </p:nvGrpSpPr>
          <p:grpSpPr>
            <a:xfrm>
              <a:off x="5440184" y="2645980"/>
              <a:ext cx="1245017" cy="1178835"/>
              <a:chOff x="5520875" y="2663595"/>
              <a:chExt cx="1471550" cy="1178835"/>
            </a:xfrm>
          </p:grpSpPr>
          <p:sp>
            <p:nvSpPr>
              <p:cNvPr id="21" name="Freihandform 20"/>
              <p:cNvSpPr/>
              <p:nvPr/>
            </p:nvSpPr>
            <p:spPr>
              <a:xfrm>
                <a:off x="5832000" y="2823158"/>
                <a:ext cx="1152000" cy="980866"/>
              </a:xfrm>
              <a:custGeom>
                <a:avLst/>
                <a:gdLst>
                  <a:gd name="connsiteX0" fmla="*/ 0 w 1141413"/>
                  <a:gd name="connsiteY0" fmla="*/ 0 h 1154606"/>
                  <a:gd name="connsiteX1" fmla="*/ 152400 w 1141413"/>
                  <a:gd name="connsiteY1" fmla="*/ 785812 h 1154606"/>
                  <a:gd name="connsiteX2" fmla="*/ 412750 w 1141413"/>
                  <a:gd name="connsiteY2" fmla="*/ 1119187 h 1154606"/>
                  <a:gd name="connsiteX3" fmla="*/ 685800 w 1141413"/>
                  <a:gd name="connsiteY3" fmla="*/ 1146175 h 1154606"/>
                  <a:gd name="connsiteX4" fmla="*/ 769938 w 1141413"/>
                  <a:gd name="connsiteY4" fmla="*/ 1130300 h 1154606"/>
                  <a:gd name="connsiteX5" fmla="*/ 885825 w 1141413"/>
                  <a:gd name="connsiteY5" fmla="*/ 1054100 h 1154606"/>
                  <a:gd name="connsiteX6" fmla="*/ 1076325 w 1141413"/>
                  <a:gd name="connsiteY6" fmla="*/ 1019175 h 1154606"/>
                  <a:gd name="connsiteX7" fmla="*/ 1141413 w 1141413"/>
                  <a:gd name="connsiteY7" fmla="*/ 998537 h 115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13" h="1154606">
                    <a:moveTo>
                      <a:pt x="0" y="0"/>
                    </a:moveTo>
                    <a:cubicBezTo>
                      <a:pt x="41804" y="299640"/>
                      <a:pt x="83608" y="599281"/>
                      <a:pt x="152400" y="785812"/>
                    </a:cubicBezTo>
                    <a:cubicBezTo>
                      <a:pt x="221192" y="972343"/>
                      <a:pt x="323850" y="1059127"/>
                      <a:pt x="412750" y="1119187"/>
                    </a:cubicBezTo>
                    <a:cubicBezTo>
                      <a:pt x="501650" y="1179248"/>
                      <a:pt x="626269" y="1144323"/>
                      <a:pt x="685800" y="1146175"/>
                    </a:cubicBezTo>
                    <a:cubicBezTo>
                      <a:pt x="745331" y="1148027"/>
                      <a:pt x="736600" y="1145646"/>
                      <a:pt x="769938" y="1130300"/>
                    </a:cubicBezTo>
                    <a:cubicBezTo>
                      <a:pt x="803276" y="1114954"/>
                      <a:pt x="834761" y="1072621"/>
                      <a:pt x="885825" y="1054100"/>
                    </a:cubicBezTo>
                    <a:cubicBezTo>
                      <a:pt x="936890" y="1035579"/>
                      <a:pt x="1033727" y="1028435"/>
                      <a:pt x="1076325" y="1019175"/>
                    </a:cubicBezTo>
                    <a:cubicBezTo>
                      <a:pt x="1118923" y="1009915"/>
                      <a:pt x="1130168" y="1004226"/>
                      <a:pt x="1141413" y="998537"/>
                    </a:cubicBezTo>
                  </a:path>
                </a:pathLst>
              </a:custGeom>
              <a:noFill/>
              <a:ln w="3810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2" name="Gruppieren 21"/>
              <p:cNvGrpSpPr/>
              <p:nvPr/>
            </p:nvGrpSpPr>
            <p:grpSpPr>
              <a:xfrm>
                <a:off x="5533470" y="2663595"/>
                <a:ext cx="1277885" cy="1178835"/>
                <a:chOff x="1933470" y="2638415"/>
                <a:chExt cx="1277885" cy="1119893"/>
              </a:xfrm>
            </p:grpSpPr>
            <p:cxnSp>
              <p:nvCxnSpPr>
                <p:cNvPr id="25" name="Gerader Verbinder 24"/>
                <p:cNvCxnSpPr/>
                <p:nvPr/>
              </p:nvCxnSpPr>
              <p:spPr>
                <a:xfrm flipV="1">
                  <a:off x="2245158" y="2778767"/>
                  <a:ext cx="0" cy="972000"/>
                </a:xfrm>
                <a:prstGeom prst="line">
                  <a:avLst/>
                </a:prstGeom>
                <a:ln w="6350" cap="rnd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r Verbinder 25"/>
                <p:cNvCxnSpPr/>
                <p:nvPr/>
              </p:nvCxnSpPr>
              <p:spPr>
                <a:xfrm flipV="1">
                  <a:off x="2944813" y="2786308"/>
                  <a:ext cx="0" cy="972000"/>
                </a:xfrm>
                <a:prstGeom prst="line">
                  <a:avLst/>
                </a:prstGeom>
                <a:ln w="6350" cap="rnd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feld 26"/>
                <p:cNvSpPr txBox="1"/>
                <p:nvPr/>
              </p:nvSpPr>
              <p:spPr>
                <a:xfrm>
                  <a:off x="1933470" y="2638415"/>
                  <a:ext cx="644728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CH" sz="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Umkehrpunkt</a:t>
                  </a:r>
                  <a:endParaRPr lang="de-CH" sz="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feld 27"/>
                <p:cNvSpPr txBox="1"/>
                <p:nvPr/>
              </p:nvSpPr>
              <p:spPr>
                <a:xfrm>
                  <a:off x="2680439" y="2639064"/>
                  <a:ext cx="530916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CH" sz="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Treffpunkt</a:t>
                  </a:r>
                  <a:endParaRPr lang="de-CH" sz="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Freihandform 22"/>
              <p:cNvSpPr/>
              <p:nvPr/>
            </p:nvSpPr>
            <p:spPr>
              <a:xfrm>
                <a:off x="5520875" y="2823158"/>
                <a:ext cx="1470025" cy="989818"/>
              </a:xfrm>
              <a:custGeom>
                <a:avLst/>
                <a:gdLst>
                  <a:gd name="connsiteX0" fmla="*/ 0 w 1470025"/>
                  <a:gd name="connsiteY0" fmla="*/ 1165607 h 1175036"/>
                  <a:gd name="connsiteX1" fmla="*/ 131763 w 1470025"/>
                  <a:gd name="connsiteY1" fmla="*/ 1127507 h 1175036"/>
                  <a:gd name="connsiteX2" fmla="*/ 368300 w 1470025"/>
                  <a:gd name="connsiteY2" fmla="*/ 795719 h 1175036"/>
                  <a:gd name="connsiteX3" fmla="*/ 592138 w 1470025"/>
                  <a:gd name="connsiteY3" fmla="*/ 249619 h 1175036"/>
                  <a:gd name="connsiteX4" fmla="*/ 723900 w 1470025"/>
                  <a:gd name="connsiteY4" fmla="*/ 382 h 1175036"/>
                  <a:gd name="connsiteX5" fmla="*/ 868363 w 1470025"/>
                  <a:gd name="connsiteY5" fmla="*/ 298832 h 1175036"/>
                  <a:gd name="connsiteX6" fmla="*/ 962025 w 1470025"/>
                  <a:gd name="connsiteY6" fmla="*/ 717932 h 1175036"/>
                  <a:gd name="connsiteX7" fmla="*/ 1081088 w 1470025"/>
                  <a:gd name="connsiteY7" fmla="*/ 1002094 h 1175036"/>
                  <a:gd name="connsiteX8" fmla="*/ 1270000 w 1470025"/>
                  <a:gd name="connsiteY8" fmla="*/ 1048132 h 1175036"/>
                  <a:gd name="connsiteX9" fmla="*/ 1470025 w 1470025"/>
                  <a:gd name="connsiteY9" fmla="*/ 1167194 h 11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0025" h="1175036">
                    <a:moveTo>
                      <a:pt x="0" y="1165607"/>
                    </a:moveTo>
                    <a:cubicBezTo>
                      <a:pt x="35190" y="1177381"/>
                      <a:pt x="70380" y="1189155"/>
                      <a:pt x="131763" y="1127507"/>
                    </a:cubicBezTo>
                    <a:cubicBezTo>
                      <a:pt x="193146" y="1065859"/>
                      <a:pt x="291571" y="942034"/>
                      <a:pt x="368300" y="795719"/>
                    </a:cubicBezTo>
                    <a:cubicBezTo>
                      <a:pt x="445029" y="649404"/>
                      <a:pt x="532871" y="382175"/>
                      <a:pt x="592138" y="249619"/>
                    </a:cubicBezTo>
                    <a:cubicBezTo>
                      <a:pt x="651405" y="117063"/>
                      <a:pt x="677863" y="-7820"/>
                      <a:pt x="723900" y="382"/>
                    </a:cubicBezTo>
                    <a:cubicBezTo>
                      <a:pt x="769937" y="8584"/>
                      <a:pt x="828676" y="179240"/>
                      <a:pt x="868363" y="298832"/>
                    </a:cubicBezTo>
                    <a:cubicBezTo>
                      <a:pt x="908050" y="418424"/>
                      <a:pt x="926571" y="600722"/>
                      <a:pt x="962025" y="717932"/>
                    </a:cubicBezTo>
                    <a:cubicBezTo>
                      <a:pt x="997479" y="835142"/>
                      <a:pt x="1029759" y="947061"/>
                      <a:pt x="1081088" y="1002094"/>
                    </a:cubicBezTo>
                    <a:cubicBezTo>
                      <a:pt x="1132417" y="1057127"/>
                      <a:pt x="1205177" y="1020615"/>
                      <a:pt x="1270000" y="1048132"/>
                    </a:cubicBezTo>
                    <a:cubicBezTo>
                      <a:pt x="1334823" y="1075649"/>
                      <a:pt x="1402424" y="1121421"/>
                      <a:pt x="1470025" y="1167194"/>
                    </a:cubicBezTo>
                  </a:path>
                </a:pathLst>
              </a:custGeom>
              <a:noFill/>
              <a:ln cap="rnd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5522400" y="2819725"/>
                <a:ext cx="1470025" cy="962321"/>
              </a:xfrm>
              <a:custGeom>
                <a:avLst/>
                <a:gdLst>
                  <a:gd name="connsiteX0" fmla="*/ 0 w 1470025"/>
                  <a:gd name="connsiteY0" fmla="*/ 0 h 1132776"/>
                  <a:gd name="connsiteX1" fmla="*/ 173038 w 1470025"/>
                  <a:gd name="connsiteY1" fmla="*/ 769938 h 1132776"/>
                  <a:gd name="connsiteX2" fmla="*/ 376238 w 1470025"/>
                  <a:gd name="connsiteY2" fmla="*/ 1033463 h 1132776"/>
                  <a:gd name="connsiteX3" fmla="*/ 914400 w 1470025"/>
                  <a:gd name="connsiteY3" fmla="*/ 1093788 h 1132776"/>
                  <a:gd name="connsiteX4" fmla="*/ 1163638 w 1470025"/>
                  <a:gd name="connsiteY4" fmla="*/ 1127125 h 1132776"/>
                  <a:gd name="connsiteX5" fmla="*/ 1320800 w 1470025"/>
                  <a:gd name="connsiteY5" fmla="*/ 974725 h 1132776"/>
                  <a:gd name="connsiteX6" fmla="*/ 1470025 w 1470025"/>
                  <a:gd name="connsiteY6" fmla="*/ 333375 h 113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0025" h="1132776">
                    <a:moveTo>
                      <a:pt x="0" y="0"/>
                    </a:moveTo>
                    <a:cubicBezTo>
                      <a:pt x="55166" y="298847"/>
                      <a:pt x="110332" y="597694"/>
                      <a:pt x="173038" y="769938"/>
                    </a:cubicBezTo>
                    <a:cubicBezTo>
                      <a:pt x="235744" y="942182"/>
                      <a:pt x="252678" y="979488"/>
                      <a:pt x="376238" y="1033463"/>
                    </a:cubicBezTo>
                    <a:cubicBezTo>
                      <a:pt x="499798" y="1087438"/>
                      <a:pt x="783167" y="1078178"/>
                      <a:pt x="914400" y="1093788"/>
                    </a:cubicBezTo>
                    <a:cubicBezTo>
                      <a:pt x="1045633" y="1109398"/>
                      <a:pt x="1095905" y="1146969"/>
                      <a:pt x="1163638" y="1127125"/>
                    </a:cubicBezTo>
                    <a:cubicBezTo>
                      <a:pt x="1231371" y="1107281"/>
                      <a:pt x="1269735" y="1107017"/>
                      <a:pt x="1320800" y="974725"/>
                    </a:cubicBezTo>
                    <a:cubicBezTo>
                      <a:pt x="1371865" y="842433"/>
                      <a:pt x="1420945" y="587904"/>
                      <a:pt x="1470025" y="333375"/>
                    </a:cubicBezTo>
                  </a:path>
                </a:pathLst>
              </a:custGeom>
              <a:noFill/>
              <a:ln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5499243" y="2306938"/>
              <a:ext cx="1212884" cy="369588"/>
              <a:chOff x="2160000" y="2273664"/>
              <a:chExt cx="1212884" cy="369332"/>
            </a:xfrm>
          </p:grpSpPr>
          <p:sp>
            <p:nvSpPr>
              <p:cNvPr id="17" name="Textfeld 16"/>
              <p:cNvSpPr txBox="1"/>
              <p:nvPr/>
            </p:nvSpPr>
            <p:spPr>
              <a:xfrm>
                <a:off x="2446348" y="2273664"/>
                <a:ext cx="926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Trajektorie-Kontrolle</a:t>
                </a:r>
              </a:p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Optimale Kontrolle</a:t>
                </a:r>
              </a:p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Tischtennisdaten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Gerader Verbinder 17"/>
              <p:cNvCxnSpPr/>
              <p:nvPr/>
            </p:nvCxnSpPr>
            <p:spPr>
              <a:xfrm flipV="1">
                <a:off x="2160000" y="2343824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 flipV="1">
                <a:off x="2160000" y="2462624"/>
                <a:ext cx="2160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 flipV="1">
                <a:off x="2160000" y="2582861"/>
                <a:ext cx="216000" cy="0"/>
              </a:xfrm>
              <a:prstGeom prst="line">
                <a:avLst/>
              </a:prstGeom>
              <a:ln w="3810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feld 93"/>
          <p:cNvSpPr txBox="1"/>
          <p:nvPr/>
        </p:nvSpPr>
        <p:spPr>
          <a:xfrm>
            <a:off x="5220000" y="3405600"/>
            <a:ext cx="3600000" cy="57803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Todorov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E. &amp; Jordan, M. I. (2002). Optimal feedback control as a theory of motor coordination.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Nature Neuroscience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(11),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1226–1235. https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://doi.org/10.1038/nn963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96" name="Gruppieren 95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97" name="Rechteck 96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8" name="Rechteck 97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9" name="Grafik 98"/>
            <p:cNvPicPr>
              <a:picLocks noChangeAspect="1"/>
            </p:cNvPicPr>
            <p:nvPr/>
          </p:nvPicPr>
          <p:blipFill rotWithShape="1">
            <a:blip r:embed="rId4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4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Feedback-Kontrolle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729193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7.12: Wiederholte Hammerschläge mit nur in aufgabenirrelevanter Dimension streuenden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Bewegungs-bahnen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aufgenommen im Labor von Nikolai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Alexandrowitsch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Bernstein in den 1920er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Jahren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205)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848882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Abb. 7.12 / Hammerschlag: aus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Gastev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A. K. (1924/1973). </a:t>
            </a:r>
            <a:r>
              <a:rPr lang="de-DE" sz="800" i="1" dirty="0">
                <a:latin typeface="Arial" panose="020B0604020202020204" pitchFamily="34" charset="0"/>
                <a:cs typeface="Arial" panose="020B0604020202020204" pitchFamily="34" charset="0"/>
              </a:rPr>
              <a:t>Trudowyje </a:t>
            </a:r>
            <a:r>
              <a:rPr lang="de-DE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ustanowki</a:t>
            </a:r>
            <a:r>
              <a:rPr lang="de-DE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[Laborinstallationen].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Ekonomika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. (Erstveröffentlichung 1924: </a:t>
            </a:r>
            <a:r>
              <a:rPr lang="de-DE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Trudowyje </a:t>
            </a:r>
            <a:r>
              <a:rPr lang="de-DE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ustanowki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Centralnogo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Instituta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Truda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Moskau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b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. A. (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commons.wikimedia.org/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File:Cyclogram_Gastev_TSIT.jpg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. Gemeinfreie Abbildung).</a:t>
            </a:r>
          </a:p>
        </p:txBody>
      </p:sp>
      <p:pic>
        <p:nvPicPr>
          <p:cNvPr id="8" name="Grafik 7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1" b="1674"/>
          <a:stretch/>
        </p:blipFill>
        <p:spPr>
          <a:xfrm>
            <a:off x="540000" y="360000"/>
            <a:ext cx="4320000" cy="28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10" name="Rechteck 9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5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8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Optimale Feedback-Kontrolle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105201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7.13: Theorie interner Modelle als Architektur optimaler Feedback-Kontrolle mit Kontrollgesetz,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externaler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Regelung, internaler Pseudo-Regelung und Istwert-Kalkulation unter Berücksichtigung der Vorhersage des Prädiktionssystems nach Kalman-Filterung (KF) (modifiziert nach Todorov, 2004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206)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3444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540000" y="360000"/>
            <a:ext cx="4320000" cy="2808000"/>
            <a:chOff x="792000" y="1728000"/>
            <a:chExt cx="4536000" cy="2952000"/>
          </a:xfrm>
        </p:grpSpPr>
        <p:grpSp>
          <p:nvGrpSpPr>
            <p:cNvPr id="7" name="Gruppieren 6"/>
            <p:cNvGrpSpPr/>
            <p:nvPr/>
          </p:nvGrpSpPr>
          <p:grpSpPr>
            <a:xfrm>
              <a:off x="933450" y="1828380"/>
              <a:ext cx="4327734" cy="2783317"/>
              <a:chOff x="933450" y="1828380"/>
              <a:chExt cx="4327734" cy="2783317"/>
            </a:xfrm>
          </p:grpSpPr>
          <p:cxnSp>
            <p:nvCxnSpPr>
              <p:cNvPr id="9" name="Gerader Verbinder 8"/>
              <p:cNvCxnSpPr/>
              <p:nvPr/>
            </p:nvCxnSpPr>
            <p:spPr>
              <a:xfrm>
                <a:off x="936000" y="3636000"/>
                <a:ext cx="4284000" cy="0"/>
              </a:xfrm>
              <a:prstGeom prst="line">
                <a:avLst/>
              </a:prstGeom>
              <a:ln w="6350" cap="rnd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mit Pfeil 9"/>
              <p:cNvCxnSpPr/>
              <p:nvPr/>
            </p:nvCxnSpPr>
            <p:spPr>
              <a:xfrm>
                <a:off x="936000" y="2052000"/>
                <a:ext cx="4212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feld 10"/>
              <p:cNvSpPr txBox="1"/>
              <p:nvPr/>
            </p:nvSpPr>
            <p:spPr>
              <a:xfrm>
                <a:off x="4744800" y="3403378"/>
                <a:ext cx="504000" cy="45140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de-DE" sz="1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nternal</a:t>
                </a:r>
                <a:b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external</a:t>
                </a:r>
                <a:endParaRPr lang="de-CH" sz="1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>
                <a:off x="4894710" y="2880000"/>
                <a:ext cx="144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uppieren 16"/>
              <p:cNvGrpSpPr/>
              <p:nvPr/>
            </p:nvGrpSpPr>
            <p:grpSpPr>
              <a:xfrm>
                <a:off x="4978794" y="2052000"/>
                <a:ext cx="282390" cy="981239"/>
                <a:chOff x="5049117" y="2052000"/>
                <a:chExt cx="282390" cy="981239"/>
              </a:xfrm>
            </p:grpSpPr>
            <p:grpSp>
              <p:nvGrpSpPr>
                <p:cNvPr id="62" name="Gruppieren 61"/>
                <p:cNvGrpSpPr/>
                <p:nvPr/>
              </p:nvGrpSpPr>
              <p:grpSpPr>
                <a:xfrm>
                  <a:off x="5049117" y="2615980"/>
                  <a:ext cx="282390" cy="417259"/>
                  <a:chOff x="6340423" y="2391063"/>
                  <a:chExt cx="453027" cy="417259"/>
                </a:xfrm>
              </p:grpSpPr>
              <p:sp>
                <p:nvSpPr>
                  <p:cNvPr id="64" name="Textfeld 63"/>
                  <p:cNvSpPr txBox="1"/>
                  <p:nvPr/>
                </p:nvSpPr>
                <p:spPr>
                  <a:xfrm>
                    <a:off x="6340423" y="2391063"/>
                    <a:ext cx="405289" cy="307777"/>
                  </a:xfrm>
                  <a:prstGeom prst="rect">
                    <a:avLst/>
                  </a:prstGeom>
                  <a:noFill/>
                </p:spPr>
                <p:txBody>
                  <a:bodyPr wrap="none" rIns="0" rtlCol="0">
                    <a:spAutoFit/>
                  </a:bodyPr>
                  <a:lstStyle/>
                  <a:p>
                    <a:r>
                      <a:rPr lang="de-DE" sz="14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Wingdings 3" panose="05040102010807070707" pitchFamily="18" charset="2"/>
                      </a:rPr>
                      <a:t></a:t>
                    </a:r>
                    <a:endParaRPr lang="de-CH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6344442" y="2500545"/>
                    <a:ext cx="449008" cy="307777"/>
                  </a:xfrm>
                  <a:prstGeom prst="rect">
                    <a:avLst/>
                  </a:prstGeom>
                  <a:noFill/>
                </p:spPr>
                <p:txBody>
                  <a:bodyPr wrap="none" rIns="0" rtlCol="0">
                    <a:spAutoFit/>
                  </a:bodyPr>
                  <a:lstStyle/>
                  <a:p>
                    <a:r>
                      <a:rPr lang="de-DE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lang="de-DE" sz="14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de-CH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63" name="Gerade Verbindung mit Pfeil 62"/>
                <p:cNvCxnSpPr/>
                <p:nvPr/>
              </p:nvCxnSpPr>
              <p:spPr>
                <a:xfrm>
                  <a:off x="5218710" y="2052000"/>
                  <a:ext cx="0" cy="612000"/>
                </a:xfrm>
                <a:prstGeom prst="straightConnector1">
                  <a:avLst/>
                </a:prstGeom>
                <a:ln w="12700" cap="rnd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feld 17"/>
              <p:cNvSpPr txBox="1"/>
              <p:nvPr/>
            </p:nvSpPr>
            <p:spPr>
              <a:xfrm>
                <a:off x="1548000" y="1828380"/>
                <a:ext cx="3600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(Zeitverzögerung)</a:t>
                </a:r>
                <a:endParaRPr lang="de-CH" sz="1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933450" y="1836000"/>
                <a:ext cx="4320000" cy="277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20" name="Gerade Verbindung mit Pfeil 19"/>
              <p:cNvCxnSpPr/>
              <p:nvPr/>
            </p:nvCxnSpPr>
            <p:spPr>
              <a:xfrm flipH="1" flipV="1">
                <a:off x="1908366" y="2340000"/>
                <a:ext cx="0" cy="396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/>
              <p:cNvCxnSpPr/>
              <p:nvPr/>
            </p:nvCxnSpPr>
            <p:spPr>
              <a:xfrm>
                <a:off x="2016366" y="2880000"/>
                <a:ext cx="144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uppieren 21"/>
              <p:cNvGrpSpPr/>
              <p:nvPr/>
            </p:nvGrpSpPr>
            <p:grpSpPr>
              <a:xfrm>
                <a:off x="1720800" y="2723094"/>
                <a:ext cx="394287" cy="323561"/>
                <a:chOff x="1936434" y="2723094"/>
                <a:chExt cx="394287" cy="323561"/>
              </a:xfrm>
            </p:grpSpPr>
            <p:sp>
              <p:nvSpPr>
                <p:cNvPr id="60" name="Textfeld 59"/>
                <p:cNvSpPr txBox="1"/>
                <p:nvPr/>
              </p:nvSpPr>
              <p:spPr>
                <a:xfrm>
                  <a:off x="1936434" y="2724896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2089694" y="2723094"/>
                  <a:ext cx="241027" cy="323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4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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3" name="Gerade Verbindung mit Pfeil 22"/>
              <p:cNvCxnSpPr/>
              <p:nvPr/>
            </p:nvCxnSpPr>
            <p:spPr>
              <a:xfrm>
                <a:off x="2374727" y="2880000"/>
                <a:ext cx="144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/>
              <p:cNvSpPr/>
              <p:nvPr/>
            </p:nvSpPr>
            <p:spPr>
              <a:xfrm>
                <a:off x="2158727" y="2772000"/>
                <a:ext cx="21600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5" name="Gruppieren 24"/>
              <p:cNvGrpSpPr/>
              <p:nvPr/>
            </p:nvGrpSpPr>
            <p:grpSpPr>
              <a:xfrm>
                <a:off x="2120400" y="3229458"/>
                <a:ext cx="402735" cy="308490"/>
                <a:chOff x="2343241" y="3348000"/>
                <a:chExt cx="402735" cy="308490"/>
              </a:xfrm>
            </p:grpSpPr>
            <p:sp>
              <p:nvSpPr>
                <p:cNvPr id="58" name="Textfeld 57"/>
                <p:cNvSpPr txBox="1"/>
                <p:nvPr/>
              </p:nvSpPr>
              <p:spPr>
                <a:xfrm>
                  <a:off x="2343241" y="3348000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Textfeld 58"/>
                <p:cNvSpPr txBox="1"/>
                <p:nvPr/>
              </p:nvSpPr>
              <p:spPr>
                <a:xfrm>
                  <a:off x="2490778" y="3348713"/>
                  <a:ext cx="2551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*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6" name="Gerade Verbindung mit Pfeil 25"/>
              <p:cNvCxnSpPr/>
              <p:nvPr/>
            </p:nvCxnSpPr>
            <p:spPr>
              <a:xfrm flipV="1">
                <a:off x="2267937" y="2988000"/>
                <a:ext cx="0" cy="286947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>
                <a:off x="3557300" y="3729600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uppieren 27"/>
              <p:cNvGrpSpPr/>
              <p:nvPr/>
            </p:nvGrpSpPr>
            <p:grpSpPr>
              <a:xfrm>
                <a:off x="2520000" y="2590894"/>
                <a:ext cx="1080000" cy="523961"/>
                <a:chOff x="1542992" y="2333503"/>
                <a:chExt cx="1440000" cy="774875"/>
              </a:xfrm>
            </p:grpSpPr>
            <p:sp>
              <p:nvSpPr>
                <p:cNvPr id="56" name="Rechteck 55"/>
                <p:cNvSpPr/>
                <p:nvPr/>
              </p:nvSpPr>
              <p:spPr>
                <a:xfrm>
                  <a:off x="1542992" y="2388378"/>
                  <a:ext cx="1440000" cy="7200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36000" rtlCol="0" anchor="ctr"/>
                <a:lstStyle/>
                <a:p>
                  <a:pPr algn="ctr"/>
                  <a:endParaRPr lang="de-CH" sz="1400"/>
                </a:p>
              </p:txBody>
            </p:sp>
            <p:sp>
              <p:nvSpPr>
                <p:cNvPr id="57" name="Textfeld 56"/>
                <p:cNvSpPr txBox="1"/>
                <p:nvPr/>
              </p:nvSpPr>
              <p:spPr>
                <a:xfrm>
                  <a:off x="1633034" y="2333503"/>
                  <a:ext cx="1296000" cy="744750"/>
                </a:xfrm>
                <a:prstGeom prst="rect">
                  <a:avLst/>
                </a:prstGeom>
                <a:noFill/>
              </p:spPr>
              <p:txBody>
                <a:bodyPr wrap="square" tIns="36000" bIns="36000" rtlCol="0">
                  <a:spAutoFit/>
                </a:bodyPr>
                <a:lstStyle/>
                <a:p>
                  <a:pPr algn="ctr"/>
                  <a:r>
                    <a:rPr lang="de-DE" sz="1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Kontroll-</a:t>
                  </a:r>
                  <a:br>
                    <a:rPr lang="de-DE" sz="1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14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gesetz</a:t>
                  </a:r>
                  <a:endParaRPr lang="de-CH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Textfeld 28"/>
              <p:cNvSpPr txBox="1"/>
              <p:nvPr/>
            </p:nvSpPr>
            <p:spPr>
              <a:xfrm>
                <a:off x="3549810" y="4233600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Gerade Verbindung mit Pfeil 29"/>
              <p:cNvCxnSpPr/>
              <p:nvPr/>
            </p:nvCxnSpPr>
            <p:spPr>
              <a:xfrm rot="10800000">
                <a:off x="3816000" y="4392000"/>
                <a:ext cx="1080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pieren 30"/>
              <p:cNvGrpSpPr/>
              <p:nvPr/>
            </p:nvGrpSpPr>
            <p:grpSpPr>
              <a:xfrm>
                <a:off x="3816000" y="2590894"/>
                <a:ext cx="1080000" cy="523961"/>
                <a:chOff x="1542992" y="2333503"/>
                <a:chExt cx="1440000" cy="774875"/>
              </a:xfrm>
            </p:grpSpPr>
            <p:sp>
              <p:nvSpPr>
                <p:cNvPr id="54" name="Rechteck 53"/>
                <p:cNvSpPr/>
                <p:nvPr/>
              </p:nvSpPr>
              <p:spPr>
                <a:xfrm>
                  <a:off x="1542992" y="2388378"/>
                  <a:ext cx="1440000" cy="720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36000" rtlCol="0" anchor="ctr"/>
                <a:lstStyle/>
                <a:p>
                  <a:pPr algn="ctr"/>
                  <a:endParaRPr lang="de-CH" sz="1400"/>
                </a:p>
              </p:txBody>
            </p:sp>
            <p:sp>
              <p:nvSpPr>
                <p:cNvPr id="55" name="Textfeld 54"/>
                <p:cNvSpPr txBox="1"/>
                <p:nvPr/>
              </p:nvSpPr>
              <p:spPr>
                <a:xfrm>
                  <a:off x="1542992" y="2333503"/>
                  <a:ext cx="1440000" cy="733437"/>
                </a:xfrm>
                <a:prstGeom prst="rect">
                  <a:avLst/>
                </a:prstGeom>
                <a:noFill/>
              </p:spPr>
              <p:txBody>
                <a:bodyPr wrap="square" tIns="36000" bIns="36000" rtlCol="0">
                  <a:spAutoFit/>
                </a:bodyPr>
                <a:lstStyle/>
                <a:p>
                  <a:pPr algn="ctr"/>
                  <a:r>
                    <a:rPr lang="de-DE" sz="1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Prädiktor-</a:t>
                  </a:r>
                  <a:br>
                    <a:rPr lang="de-DE" sz="1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14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system</a:t>
                  </a:r>
                  <a:endParaRPr lang="de-CH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2" name="Gerade Verbindung mit Pfeil 31"/>
              <p:cNvCxnSpPr/>
              <p:nvPr/>
            </p:nvCxnSpPr>
            <p:spPr>
              <a:xfrm>
                <a:off x="3600000" y="2880000"/>
                <a:ext cx="216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/>
              <p:cNvCxnSpPr/>
              <p:nvPr/>
            </p:nvCxnSpPr>
            <p:spPr>
              <a:xfrm>
                <a:off x="4356000" y="2340000"/>
                <a:ext cx="0" cy="28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>
                <a:off x="1908000" y="2340000"/>
                <a:ext cx="2448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34"/>
              <p:cNvCxnSpPr/>
              <p:nvPr/>
            </p:nvCxnSpPr>
            <p:spPr>
              <a:xfrm>
                <a:off x="3060000" y="2340000"/>
                <a:ext cx="0" cy="28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35"/>
              <p:cNvSpPr txBox="1"/>
              <p:nvPr/>
            </p:nvSpPr>
            <p:spPr>
              <a:xfrm>
                <a:off x="3924000" y="4176000"/>
                <a:ext cx="864000" cy="43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äußere</a:t>
                </a:r>
                <a:b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Einflüsse </a:t>
                </a:r>
                <a:endParaRPr lang="de-CH" sz="1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Gerade Verbindung mit Pfeil 36"/>
              <p:cNvCxnSpPr/>
              <p:nvPr/>
            </p:nvCxnSpPr>
            <p:spPr>
              <a:xfrm flipH="1">
                <a:off x="3708000" y="2878784"/>
                <a:ext cx="0" cy="396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/>
              <p:cNvCxnSpPr/>
              <p:nvPr/>
            </p:nvCxnSpPr>
            <p:spPr>
              <a:xfrm flipH="1">
                <a:off x="3708000" y="3492000"/>
                <a:ext cx="0" cy="28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/>
              <p:cNvCxnSpPr/>
              <p:nvPr/>
            </p:nvCxnSpPr>
            <p:spPr>
              <a:xfrm flipH="1">
                <a:off x="3708000" y="3996000"/>
                <a:ext cx="0" cy="28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39"/>
              <p:cNvSpPr txBox="1"/>
              <p:nvPr/>
            </p:nvSpPr>
            <p:spPr>
              <a:xfrm>
                <a:off x="3543961" y="3230950"/>
                <a:ext cx="377364" cy="32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CH" sz="1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Gerade Verbindung mit Pfeil 40"/>
              <p:cNvCxnSpPr/>
              <p:nvPr/>
            </p:nvCxnSpPr>
            <p:spPr>
              <a:xfrm>
                <a:off x="936000" y="2880000"/>
                <a:ext cx="144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/>
              <p:cNvCxnSpPr/>
              <p:nvPr/>
            </p:nvCxnSpPr>
            <p:spPr>
              <a:xfrm flipH="1" flipV="1">
                <a:off x="936000" y="2052000"/>
                <a:ext cx="0" cy="82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feld 42"/>
              <p:cNvSpPr txBox="1"/>
              <p:nvPr/>
            </p:nvSpPr>
            <p:spPr>
              <a:xfrm rot="16200000">
                <a:off x="490311" y="3511050"/>
                <a:ext cx="1188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Zeitverzögerung</a:t>
                </a:r>
                <a:endParaRPr lang="de-CH" sz="1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Gerade Verbindung mit Pfeil 43"/>
              <p:cNvCxnSpPr/>
              <p:nvPr/>
            </p:nvCxnSpPr>
            <p:spPr>
              <a:xfrm flipH="1" flipV="1">
                <a:off x="1297187" y="4392000"/>
                <a:ext cx="2304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dash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feld 44"/>
              <p:cNvSpPr txBox="1"/>
              <p:nvPr/>
            </p:nvSpPr>
            <p:spPr>
              <a:xfrm>
                <a:off x="1020492" y="4233600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Gerade Verbindung mit Pfeil 45"/>
              <p:cNvCxnSpPr/>
              <p:nvPr/>
            </p:nvCxnSpPr>
            <p:spPr>
              <a:xfrm flipH="1" flipV="1">
                <a:off x="1189186" y="2988000"/>
                <a:ext cx="0" cy="1296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Ellipse 46"/>
              <p:cNvSpPr/>
              <p:nvPr/>
            </p:nvSpPr>
            <p:spPr>
              <a:xfrm>
                <a:off x="1081187" y="2772000"/>
                <a:ext cx="21600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48" name="Gerade Verbindung mit Pfeil 47"/>
              <p:cNvCxnSpPr/>
              <p:nvPr/>
            </p:nvCxnSpPr>
            <p:spPr>
              <a:xfrm>
                <a:off x="1297187" y="2880000"/>
                <a:ext cx="144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48"/>
              <p:cNvCxnSpPr/>
              <p:nvPr/>
            </p:nvCxnSpPr>
            <p:spPr>
              <a:xfrm>
                <a:off x="1548350" y="2052000"/>
                <a:ext cx="0" cy="720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mit Pfeil 49"/>
              <p:cNvCxnSpPr/>
              <p:nvPr/>
            </p:nvCxnSpPr>
            <p:spPr>
              <a:xfrm>
                <a:off x="1656350" y="2880000"/>
                <a:ext cx="144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uppieren 50"/>
              <p:cNvGrpSpPr/>
              <p:nvPr/>
            </p:nvGrpSpPr>
            <p:grpSpPr>
              <a:xfrm>
                <a:off x="1360800" y="2741193"/>
                <a:ext cx="376416" cy="256160"/>
                <a:chOff x="1504450" y="2741193"/>
                <a:chExt cx="376416" cy="256160"/>
              </a:xfrm>
            </p:grpSpPr>
            <p:sp>
              <p:nvSpPr>
                <p:cNvPr id="52" name="Rechteck 51"/>
                <p:cNvSpPr/>
                <p:nvPr/>
              </p:nvSpPr>
              <p:spPr>
                <a:xfrm>
                  <a:off x="1584000" y="2769868"/>
                  <a:ext cx="216000" cy="216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3" name="Textfeld 52"/>
                <p:cNvSpPr txBox="1"/>
                <p:nvPr/>
              </p:nvSpPr>
              <p:spPr>
                <a:xfrm>
                  <a:off x="1504450" y="2741193"/>
                  <a:ext cx="376416" cy="256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de-DE" sz="1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KF</a:t>
                  </a:r>
                  <a:endParaRPr lang="de-CH" sz="1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Rechteck 7"/>
            <p:cNvSpPr/>
            <p:nvPr/>
          </p:nvSpPr>
          <p:spPr>
            <a:xfrm>
              <a:off x="792000" y="1728000"/>
              <a:ext cx="4536000" cy="295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66" name="Textfeld 65"/>
          <p:cNvSpPr txBox="1"/>
          <p:nvPr/>
        </p:nvSpPr>
        <p:spPr>
          <a:xfrm>
            <a:off x="5220000" y="37440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Todorov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E. (2004). Optimality principles in sensorimotor control.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Nature Neuroscience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(9), 907–915.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://doi.org/10.1038/nn1309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Grafik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68" name="Gruppieren 67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69" name="Rechteck 68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Grafik 70"/>
            <p:cNvPicPr>
              <a:picLocks noChangeAspect="1"/>
            </p:cNvPicPr>
            <p:nvPr/>
          </p:nvPicPr>
          <p:blipFill rotWithShape="1">
            <a:blip r:embed="rId3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4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Zielsituationen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herbeiführen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374906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7.1: Mechanismen der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Tiefenwahrnehmung</a:t>
            </a:r>
            <a:b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181)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667600"/>
            <a:ext cx="3600000" cy="848882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7.1 / Auge: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Clker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-Free-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-Images (pixabay.com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en/eye-pupil-iris-vision-view-309166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7.1 / Konservendose: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Grhabyt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(commons.wikimedia.org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File:SoupCanParody.jpg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CC BY, derivative)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7.1 / Banane: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Incase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(flickr.com/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goincase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/8364223011, CC0)</a:t>
            </a:r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457200" y="360000"/>
            <a:ext cx="4500000" cy="2880000"/>
            <a:chOff x="457200" y="360000"/>
            <a:chExt cx="4500000" cy="2880000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457200" y="360000"/>
              <a:ext cx="4500000" cy="2880000"/>
              <a:chOff x="816965" y="1008000"/>
              <a:chExt cx="4500000" cy="2880000"/>
            </a:xfrm>
          </p:grpSpPr>
          <p:pic>
            <p:nvPicPr>
              <p:cNvPr id="65" name="Grafik 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4083" y="1110823"/>
                <a:ext cx="1440180" cy="2403348"/>
              </a:xfrm>
              <a:prstGeom prst="rect">
                <a:avLst/>
              </a:prstGeom>
            </p:spPr>
          </p:pic>
          <p:grpSp>
            <p:nvGrpSpPr>
              <p:cNvPr id="66" name="Gruppieren 65"/>
              <p:cNvGrpSpPr/>
              <p:nvPr/>
            </p:nvGrpSpPr>
            <p:grpSpPr>
              <a:xfrm>
                <a:off x="3960000" y="2304122"/>
                <a:ext cx="1152000" cy="324690"/>
                <a:chOff x="1080000" y="4860000"/>
                <a:chExt cx="1152000" cy="324690"/>
              </a:xfrm>
            </p:grpSpPr>
            <p:pic>
              <p:nvPicPr>
                <p:cNvPr id="111" name="Grafik 110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92000" y="4860000"/>
                  <a:ext cx="540000" cy="324000"/>
                </a:xfrm>
                <a:prstGeom prst="rect">
                  <a:avLst/>
                </a:prstGeom>
              </p:spPr>
            </p:pic>
            <p:pic>
              <p:nvPicPr>
                <p:cNvPr id="112" name="Grafik 111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80000" y="4860690"/>
                  <a:ext cx="540000" cy="324000"/>
                </a:xfrm>
                <a:prstGeom prst="rect">
                  <a:avLst/>
                </a:prstGeom>
              </p:spPr>
            </p:pic>
          </p:grpSp>
          <p:pic>
            <p:nvPicPr>
              <p:cNvPr id="67" name="Grafik 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6785" y="1110823"/>
                <a:ext cx="1440180" cy="2403348"/>
              </a:xfrm>
              <a:prstGeom prst="rect">
                <a:avLst/>
              </a:prstGeom>
            </p:spPr>
          </p:pic>
          <p:grpSp>
            <p:nvGrpSpPr>
              <p:cNvPr id="68" name="Gruppieren 67"/>
              <p:cNvGrpSpPr/>
              <p:nvPr/>
            </p:nvGrpSpPr>
            <p:grpSpPr>
              <a:xfrm>
                <a:off x="2520000" y="2304000"/>
                <a:ext cx="1152000" cy="324000"/>
                <a:chOff x="1080000" y="4320000"/>
                <a:chExt cx="1152000" cy="324000"/>
              </a:xfrm>
            </p:grpSpPr>
            <p:pic>
              <p:nvPicPr>
                <p:cNvPr id="109" name="Grafik 108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2000" y="4320000"/>
                  <a:ext cx="540000" cy="324000"/>
                </a:xfrm>
                <a:prstGeom prst="rect">
                  <a:avLst/>
                </a:prstGeom>
              </p:spPr>
            </p:pic>
            <p:pic>
              <p:nvPicPr>
                <p:cNvPr id="110" name="Grafik 109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80000" y="4320000"/>
                  <a:ext cx="540000" cy="324000"/>
                </a:xfrm>
                <a:prstGeom prst="rect">
                  <a:avLst/>
                </a:prstGeom>
              </p:spPr>
            </p:pic>
          </p:grpSp>
          <p:pic>
            <p:nvPicPr>
              <p:cNvPr id="69" name="Grafik 6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52"/>
              <a:stretch/>
            </p:blipFill>
            <p:spPr>
              <a:xfrm>
                <a:off x="938321" y="1294746"/>
                <a:ext cx="1440180" cy="2219425"/>
              </a:xfrm>
              <a:prstGeom prst="rect">
                <a:avLst/>
              </a:prstGeom>
            </p:spPr>
          </p:pic>
          <p:grpSp>
            <p:nvGrpSpPr>
              <p:cNvPr id="70" name="Gruppieren 69"/>
              <p:cNvGrpSpPr/>
              <p:nvPr/>
            </p:nvGrpSpPr>
            <p:grpSpPr>
              <a:xfrm>
                <a:off x="1080000" y="2304000"/>
                <a:ext cx="1152000" cy="324000"/>
                <a:chOff x="1080000" y="4320000"/>
                <a:chExt cx="1152000" cy="324000"/>
              </a:xfrm>
            </p:grpSpPr>
            <p:pic>
              <p:nvPicPr>
                <p:cNvPr id="107" name="Grafik 106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2000" y="4320000"/>
                  <a:ext cx="540000" cy="324000"/>
                </a:xfrm>
                <a:prstGeom prst="rect">
                  <a:avLst/>
                </a:prstGeom>
              </p:spPr>
            </p:pic>
            <p:pic>
              <p:nvPicPr>
                <p:cNvPr id="108" name="Grafik 107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80000" y="4320000"/>
                  <a:ext cx="540000" cy="324000"/>
                </a:xfrm>
                <a:prstGeom prst="rect">
                  <a:avLst/>
                </a:prstGeom>
              </p:spPr>
            </p:pic>
          </p:grpSp>
          <p:sp>
            <p:nvSpPr>
              <p:cNvPr id="71" name="Rechteck 70"/>
              <p:cNvSpPr/>
              <p:nvPr/>
            </p:nvSpPr>
            <p:spPr>
              <a:xfrm>
                <a:off x="816965" y="1083129"/>
                <a:ext cx="4500000" cy="26579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900000" y="3528000"/>
                <a:ext cx="1440000" cy="24622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de-DE" sz="1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Vergenz</a:t>
                </a:r>
                <a:r>
                  <a:rPr lang="de-DE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sz="1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Akkomodation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Wolke 72"/>
              <p:cNvSpPr/>
              <p:nvPr/>
            </p:nvSpPr>
            <p:spPr>
              <a:xfrm rot="21199239" flipV="1">
                <a:off x="928541" y="2592000"/>
                <a:ext cx="1391152" cy="921819"/>
              </a:xfrm>
              <a:prstGeom prst="clou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1055567" y="2923200"/>
                <a:ext cx="1125663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de-DE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de-CH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5" name="Gerade Verbindung mit Pfeil 74"/>
              <p:cNvCxnSpPr/>
              <p:nvPr/>
            </p:nvCxnSpPr>
            <p:spPr>
              <a:xfrm flipH="1" flipV="1">
                <a:off x="1711270" y="1888013"/>
                <a:ext cx="266447" cy="399455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mit Pfeil 75"/>
              <p:cNvCxnSpPr/>
              <p:nvPr/>
            </p:nvCxnSpPr>
            <p:spPr>
              <a:xfrm flipV="1">
                <a:off x="1318881" y="1888013"/>
                <a:ext cx="266447" cy="399455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feld 76"/>
              <p:cNvSpPr txBox="1"/>
              <p:nvPr/>
            </p:nvSpPr>
            <p:spPr>
              <a:xfrm>
                <a:off x="2340000" y="3528000"/>
                <a:ext cx="1440000" cy="25718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de-DE" sz="1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Querdisparation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3780000" y="3528000"/>
                <a:ext cx="1440000" cy="25718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de-DE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Bewegungsparallaxe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Wolke 78"/>
              <p:cNvSpPr/>
              <p:nvPr/>
            </p:nvSpPr>
            <p:spPr>
              <a:xfrm rot="21199239" flipV="1">
                <a:off x="2368541" y="2592000"/>
                <a:ext cx="1391152" cy="921819"/>
              </a:xfrm>
              <a:prstGeom prst="clou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feld 79"/>
              <p:cNvSpPr txBox="1"/>
              <p:nvPr/>
            </p:nvSpPr>
            <p:spPr>
              <a:xfrm>
                <a:off x="2454464" y="2922301"/>
                <a:ext cx="1220070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de-DE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de-CH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Gerade Verbindung mit Pfeil 80"/>
              <p:cNvCxnSpPr/>
              <p:nvPr/>
            </p:nvCxnSpPr>
            <p:spPr>
              <a:xfrm flipH="1" flipV="1">
                <a:off x="3136145" y="1888013"/>
                <a:ext cx="266447" cy="399455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mit Pfeil 81"/>
              <p:cNvCxnSpPr/>
              <p:nvPr/>
            </p:nvCxnSpPr>
            <p:spPr>
              <a:xfrm flipV="1">
                <a:off x="2743755" y="1888013"/>
                <a:ext cx="266447" cy="399455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Wolke 82"/>
              <p:cNvSpPr/>
              <p:nvPr/>
            </p:nvSpPr>
            <p:spPr>
              <a:xfrm rot="21199239" flipV="1">
                <a:off x="3778936" y="2592000"/>
                <a:ext cx="1391152" cy="921819"/>
              </a:xfrm>
              <a:prstGeom prst="clou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>
                <a:off x="4072603" y="1972513"/>
                <a:ext cx="209050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e-DE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de-DE" sz="1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4673690" y="1972513"/>
                <a:ext cx="209050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e-DE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de-DE" sz="1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CH" sz="1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6" name="Gerade Verbindung mit Pfeil 85"/>
              <p:cNvCxnSpPr/>
              <p:nvPr/>
            </p:nvCxnSpPr>
            <p:spPr>
              <a:xfrm flipV="1">
                <a:off x="4426139" y="3070535"/>
                <a:ext cx="177632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mit Pfeil 86"/>
              <p:cNvCxnSpPr/>
              <p:nvPr/>
            </p:nvCxnSpPr>
            <p:spPr>
              <a:xfrm flipV="1">
                <a:off x="4259925" y="2255657"/>
                <a:ext cx="384868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mit Pfeil 87"/>
              <p:cNvCxnSpPr/>
              <p:nvPr/>
            </p:nvCxnSpPr>
            <p:spPr>
              <a:xfrm flipH="1" flipV="1">
                <a:off x="4544451" y="1886400"/>
                <a:ext cx="266447" cy="399455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mit Pfeil 88"/>
              <p:cNvCxnSpPr/>
              <p:nvPr/>
            </p:nvCxnSpPr>
            <p:spPr>
              <a:xfrm flipV="1">
                <a:off x="4152061" y="1886400"/>
                <a:ext cx="266447" cy="399455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uppieren 89"/>
              <p:cNvGrpSpPr/>
              <p:nvPr/>
            </p:nvGrpSpPr>
            <p:grpSpPr>
              <a:xfrm>
                <a:off x="1152000" y="2861165"/>
                <a:ext cx="319712" cy="348377"/>
                <a:chOff x="1166764" y="2861165"/>
                <a:chExt cx="319712" cy="348377"/>
              </a:xfrm>
            </p:grpSpPr>
            <p:grpSp>
              <p:nvGrpSpPr>
                <p:cNvPr id="100" name="Gruppieren 99"/>
                <p:cNvGrpSpPr/>
                <p:nvPr/>
              </p:nvGrpSpPr>
              <p:grpSpPr>
                <a:xfrm>
                  <a:off x="1166764" y="2861165"/>
                  <a:ext cx="285340" cy="299985"/>
                  <a:chOff x="972537" y="2839955"/>
                  <a:chExt cx="285340" cy="299985"/>
                </a:xfrm>
              </p:grpSpPr>
              <p:sp>
                <p:nvSpPr>
                  <p:cNvPr id="102" name="Bogen 101"/>
                  <p:cNvSpPr/>
                  <p:nvPr/>
                </p:nvSpPr>
                <p:spPr>
                  <a:xfrm>
                    <a:off x="972537" y="2923940"/>
                    <a:ext cx="216000" cy="216000"/>
                  </a:xfrm>
                  <a:prstGeom prst="arc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grpSp>
                <p:nvGrpSpPr>
                  <p:cNvPr id="103" name="Gruppieren 102"/>
                  <p:cNvGrpSpPr/>
                  <p:nvPr/>
                </p:nvGrpSpPr>
                <p:grpSpPr>
                  <a:xfrm>
                    <a:off x="1036739" y="2839955"/>
                    <a:ext cx="221138" cy="198350"/>
                    <a:chOff x="1218795" y="2825650"/>
                    <a:chExt cx="221138" cy="198350"/>
                  </a:xfrm>
                </p:grpSpPr>
                <p:cxnSp>
                  <p:nvCxnSpPr>
                    <p:cNvPr id="104" name="Gerader Verbinder 103"/>
                    <p:cNvCxnSpPr/>
                    <p:nvPr/>
                  </p:nvCxnSpPr>
                  <p:spPr>
                    <a:xfrm flipV="1">
                      <a:off x="1259933" y="3024000"/>
                      <a:ext cx="180000" cy="0"/>
                    </a:xfrm>
                    <a:prstGeom prst="line">
                      <a:avLst/>
                    </a:prstGeom>
                    <a:ln w="127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Gerader Verbinder 104"/>
                    <p:cNvCxnSpPr/>
                    <p:nvPr/>
                  </p:nvCxnSpPr>
                  <p:spPr>
                    <a:xfrm flipV="1">
                      <a:off x="1218795" y="2825650"/>
                      <a:ext cx="144000" cy="144000"/>
                    </a:xfrm>
                    <a:prstGeom prst="line">
                      <a:avLst/>
                    </a:prstGeom>
                    <a:ln w="1270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Gerader Verbinder 105"/>
                    <p:cNvCxnSpPr/>
                    <p:nvPr/>
                  </p:nvCxnSpPr>
                  <p:spPr>
                    <a:xfrm flipV="1">
                      <a:off x="1260000" y="2880000"/>
                      <a:ext cx="144000" cy="144000"/>
                    </a:xfrm>
                    <a:prstGeom prst="line">
                      <a:avLst/>
                    </a:prstGeom>
                    <a:ln w="127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1" name="Ellipse 100"/>
                <p:cNvSpPr/>
                <p:nvPr/>
              </p:nvSpPr>
              <p:spPr>
                <a:xfrm>
                  <a:off x="1234476" y="3137542"/>
                  <a:ext cx="252000" cy="7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91" name="Gruppieren 90"/>
              <p:cNvGrpSpPr/>
              <p:nvPr/>
            </p:nvGrpSpPr>
            <p:grpSpPr>
              <a:xfrm flipH="1">
                <a:off x="1764000" y="2862000"/>
                <a:ext cx="319712" cy="348377"/>
                <a:chOff x="1166764" y="2861165"/>
                <a:chExt cx="319712" cy="348377"/>
              </a:xfrm>
            </p:grpSpPr>
            <p:grpSp>
              <p:nvGrpSpPr>
                <p:cNvPr id="93" name="Gruppieren 92"/>
                <p:cNvGrpSpPr/>
                <p:nvPr/>
              </p:nvGrpSpPr>
              <p:grpSpPr>
                <a:xfrm>
                  <a:off x="1166764" y="2861165"/>
                  <a:ext cx="285340" cy="299985"/>
                  <a:chOff x="972537" y="2839955"/>
                  <a:chExt cx="285340" cy="299985"/>
                </a:xfrm>
              </p:grpSpPr>
              <p:sp>
                <p:nvSpPr>
                  <p:cNvPr id="95" name="Bogen 94"/>
                  <p:cNvSpPr/>
                  <p:nvPr/>
                </p:nvSpPr>
                <p:spPr>
                  <a:xfrm>
                    <a:off x="972537" y="2923940"/>
                    <a:ext cx="216000" cy="216000"/>
                  </a:xfrm>
                  <a:prstGeom prst="arc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grpSp>
                <p:nvGrpSpPr>
                  <p:cNvPr id="96" name="Gruppieren 95"/>
                  <p:cNvGrpSpPr/>
                  <p:nvPr/>
                </p:nvGrpSpPr>
                <p:grpSpPr>
                  <a:xfrm>
                    <a:off x="1036739" y="2839955"/>
                    <a:ext cx="221138" cy="198350"/>
                    <a:chOff x="1218795" y="2825650"/>
                    <a:chExt cx="221138" cy="198350"/>
                  </a:xfrm>
                </p:grpSpPr>
                <p:cxnSp>
                  <p:nvCxnSpPr>
                    <p:cNvPr id="97" name="Gerader Verbinder 96"/>
                    <p:cNvCxnSpPr/>
                    <p:nvPr/>
                  </p:nvCxnSpPr>
                  <p:spPr>
                    <a:xfrm flipV="1">
                      <a:off x="1259933" y="3024000"/>
                      <a:ext cx="180000" cy="0"/>
                    </a:xfrm>
                    <a:prstGeom prst="line">
                      <a:avLst/>
                    </a:prstGeom>
                    <a:ln w="127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Gerader Verbinder 97"/>
                    <p:cNvCxnSpPr/>
                    <p:nvPr/>
                  </p:nvCxnSpPr>
                  <p:spPr>
                    <a:xfrm flipV="1">
                      <a:off x="1218795" y="2825650"/>
                      <a:ext cx="144000" cy="144000"/>
                    </a:xfrm>
                    <a:prstGeom prst="line">
                      <a:avLst/>
                    </a:prstGeom>
                    <a:ln w="127000" cap="rnd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Gerader Verbinder 98"/>
                    <p:cNvCxnSpPr/>
                    <p:nvPr/>
                  </p:nvCxnSpPr>
                  <p:spPr>
                    <a:xfrm flipV="1">
                      <a:off x="1260000" y="2880000"/>
                      <a:ext cx="144000" cy="144000"/>
                    </a:xfrm>
                    <a:prstGeom prst="line">
                      <a:avLst/>
                    </a:prstGeom>
                    <a:ln w="12700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4" name="Ellipse 93"/>
                <p:cNvSpPr/>
                <p:nvPr/>
              </p:nvSpPr>
              <p:spPr>
                <a:xfrm>
                  <a:off x="1234476" y="3137542"/>
                  <a:ext cx="252000" cy="72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92" name="Rechteck 91"/>
              <p:cNvSpPr/>
              <p:nvPr/>
            </p:nvSpPr>
            <p:spPr>
              <a:xfrm>
                <a:off x="900000" y="1008000"/>
                <a:ext cx="4320000" cy="28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2" name="Rechteck 1"/>
            <p:cNvSpPr/>
            <p:nvPr/>
          </p:nvSpPr>
          <p:spPr>
            <a:xfrm>
              <a:off x="540000" y="360000"/>
              <a:ext cx="4320000" cy="2880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7" name="Gruppieren 56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58" name="Rechteck 57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Grafik 59"/>
            <p:cNvPicPr>
              <a:picLocks noChangeAspect="1"/>
            </p:cNvPicPr>
            <p:nvPr/>
          </p:nvPicPr>
          <p:blipFill rotWithShape="1">
            <a:blip r:embed="rId7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Zielsituationen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herbeiführen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54418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7.2: Theorie interner Modelle mit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externaler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Regelung und internaler Pseudo-Regelung (modifiziert nach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Wolpert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Ghahramani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2000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183)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8368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220000" y="3236400"/>
            <a:ext cx="3600000" cy="57803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Wolpert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D. M. &amp;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Ghahramani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Z. (2000).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neuroscience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de-CH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Neuroscience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1212–1217. https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://doi.org/10.1038/81497</a:t>
            </a:r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40000" y="360000"/>
            <a:ext cx="4320000" cy="2808000"/>
            <a:chOff x="540000" y="360000"/>
            <a:chExt cx="4320000" cy="2808000"/>
          </a:xfrm>
        </p:grpSpPr>
        <p:grpSp>
          <p:nvGrpSpPr>
            <p:cNvPr id="6" name="Gruppieren 5"/>
            <p:cNvGrpSpPr>
              <a:grpSpLocks noChangeAspect="1"/>
            </p:cNvGrpSpPr>
            <p:nvPr/>
          </p:nvGrpSpPr>
          <p:grpSpPr>
            <a:xfrm>
              <a:off x="540000" y="360000"/>
              <a:ext cx="4320000" cy="2808000"/>
              <a:chOff x="1224000" y="1753458"/>
              <a:chExt cx="4536000" cy="2952000"/>
            </a:xfrm>
          </p:grpSpPr>
          <p:cxnSp>
            <p:nvCxnSpPr>
              <p:cNvPr id="7" name="Gerader Verbinder 6"/>
              <p:cNvCxnSpPr/>
              <p:nvPr/>
            </p:nvCxnSpPr>
            <p:spPr>
              <a:xfrm>
                <a:off x="1224000" y="3636000"/>
                <a:ext cx="4536000" cy="0"/>
              </a:xfrm>
              <a:prstGeom prst="line">
                <a:avLst/>
              </a:prstGeom>
              <a:ln w="6350" cap="rnd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feld 7"/>
              <p:cNvSpPr txBox="1"/>
              <p:nvPr/>
            </p:nvSpPr>
            <p:spPr>
              <a:xfrm>
                <a:off x="5178090" y="3403378"/>
                <a:ext cx="504000" cy="45140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de-DE" sz="1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nternal</a:t>
                </a:r>
                <a:b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external</a:t>
                </a:r>
                <a:endParaRPr lang="de-CH" sz="1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3917300" y="3729600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Gruppieren 9"/>
              <p:cNvGrpSpPr/>
              <p:nvPr/>
            </p:nvGrpSpPr>
            <p:grpSpPr>
              <a:xfrm>
                <a:off x="2880000" y="2616350"/>
                <a:ext cx="1080000" cy="498507"/>
                <a:chOff x="1542992" y="2371147"/>
                <a:chExt cx="1440000" cy="737231"/>
              </a:xfrm>
            </p:grpSpPr>
            <p:sp>
              <p:nvSpPr>
                <p:cNvPr id="57" name="Rechteck 56"/>
                <p:cNvSpPr/>
                <p:nvPr/>
              </p:nvSpPr>
              <p:spPr>
                <a:xfrm>
                  <a:off x="1542992" y="2388378"/>
                  <a:ext cx="1440000" cy="72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36000" rtlCol="0" anchor="ctr"/>
                <a:lstStyle/>
                <a:p>
                  <a:pPr algn="ctr"/>
                  <a:endParaRPr lang="de-CH" sz="1400"/>
                </a:p>
              </p:txBody>
            </p:sp>
            <p:sp>
              <p:nvSpPr>
                <p:cNvPr id="58" name="Textfeld 57"/>
                <p:cNvSpPr txBox="1"/>
                <p:nvPr/>
              </p:nvSpPr>
              <p:spPr>
                <a:xfrm>
                  <a:off x="1633034" y="2371147"/>
                  <a:ext cx="1296000" cy="733438"/>
                </a:xfrm>
                <a:prstGeom prst="rect">
                  <a:avLst/>
                </a:prstGeom>
                <a:noFill/>
              </p:spPr>
              <p:txBody>
                <a:bodyPr wrap="square" tIns="36000" bIns="36000" rtlCol="0">
                  <a:spAutoFit/>
                </a:bodyPr>
                <a:lstStyle/>
                <a:p>
                  <a:pPr algn="ctr"/>
                  <a:r>
                    <a:rPr lang="de-DE" sz="1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Kontroll-</a:t>
                  </a:r>
                  <a:br>
                    <a:rPr lang="de-DE" sz="1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14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system</a:t>
                  </a:r>
                  <a:endParaRPr lang="de-CH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Textfeld 10"/>
              <p:cNvSpPr txBox="1"/>
              <p:nvPr/>
            </p:nvSpPr>
            <p:spPr>
              <a:xfrm>
                <a:off x="1523305" y="4233600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909810" y="4233600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Gerade Verbindung mit Pfeil 16"/>
              <p:cNvCxnSpPr/>
              <p:nvPr/>
            </p:nvCxnSpPr>
            <p:spPr>
              <a:xfrm>
                <a:off x="1368000" y="2880000"/>
                <a:ext cx="216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 flipH="1" flipV="1">
                <a:off x="1691999" y="2988000"/>
                <a:ext cx="0" cy="1296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/>
              <p:cNvCxnSpPr/>
              <p:nvPr/>
            </p:nvCxnSpPr>
            <p:spPr>
              <a:xfrm flipH="1" flipV="1">
                <a:off x="1799999" y="4392000"/>
                <a:ext cx="2160001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dash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/>
              <p:cNvCxnSpPr/>
              <p:nvPr/>
            </p:nvCxnSpPr>
            <p:spPr>
              <a:xfrm rot="10800000">
                <a:off x="4176000" y="4392000"/>
                <a:ext cx="1080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uppieren 20"/>
              <p:cNvGrpSpPr/>
              <p:nvPr/>
            </p:nvGrpSpPr>
            <p:grpSpPr>
              <a:xfrm>
                <a:off x="4176000" y="2616349"/>
                <a:ext cx="1080000" cy="498504"/>
                <a:chOff x="1542992" y="2371150"/>
                <a:chExt cx="1440000" cy="737228"/>
              </a:xfrm>
            </p:grpSpPr>
            <p:sp>
              <p:nvSpPr>
                <p:cNvPr id="55" name="Rechteck 54"/>
                <p:cNvSpPr/>
                <p:nvPr/>
              </p:nvSpPr>
              <p:spPr>
                <a:xfrm>
                  <a:off x="1542992" y="2388378"/>
                  <a:ext cx="1440000" cy="720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36000" rtlCol="0" anchor="ctr"/>
                <a:lstStyle/>
                <a:p>
                  <a:pPr algn="ctr"/>
                  <a:endParaRPr lang="de-CH" sz="1400"/>
                </a:p>
              </p:txBody>
            </p:sp>
            <p:sp>
              <p:nvSpPr>
                <p:cNvPr id="56" name="Textfeld 55"/>
                <p:cNvSpPr txBox="1"/>
                <p:nvPr/>
              </p:nvSpPr>
              <p:spPr>
                <a:xfrm>
                  <a:off x="1542992" y="2371150"/>
                  <a:ext cx="1440000" cy="733437"/>
                </a:xfrm>
                <a:prstGeom prst="rect">
                  <a:avLst/>
                </a:prstGeom>
                <a:noFill/>
              </p:spPr>
              <p:txBody>
                <a:bodyPr wrap="square" tIns="36000" bIns="36000" rtlCol="0">
                  <a:spAutoFit/>
                </a:bodyPr>
                <a:lstStyle/>
                <a:p>
                  <a:pPr algn="ctr"/>
                  <a:r>
                    <a:rPr lang="de-DE" sz="1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Prädiktor-</a:t>
                  </a:r>
                  <a:br>
                    <a:rPr lang="de-DE" sz="14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14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system</a:t>
                  </a:r>
                  <a:endParaRPr lang="de-CH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2" name="Gerade Verbindung mit Pfeil 21"/>
              <p:cNvCxnSpPr/>
              <p:nvPr/>
            </p:nvCxnSpPr>
            <p:spPr>
              <a:xfrm>
                <a:off x="3960000" y="2880000"/>
                <a:ext cx="216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uppieren 22"/>
              <p:cNvGrpSpPr/>
              <p:nvPr/>
            </p:nvGrpSpPr>
            <p:grpSpPr>
              <a:xfrm>
                <a:off x="5410413" y="2615980"/>
                <a:ext cx="298338" cy="417259"/>
                <a:chOff x="6340423" y="2391063"/>
                <a:chExt cx="478611" cy="417259"/>
              </a:xfrm>
            </p:grpSpPr>
            <p:sp>
              <p:nvSpPr>
                <p:cNvPr id="53" name="Textfeld 52"/>
                <p:cNvSpPr txBox="1"/>
                <p:nvPr/>
              </p:nvSpPr>
              <p:spPr>
                <a:xfrm>
                  <a:off x="6340423" y="2391063"/>
                  <a:ext cx="405289" cy="307777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Wingdings 3" panose="05040102010807070707" pitchFamily="18" charset="2"/>
                    </a:rPr>
                    <a:t>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feld 53"/>
                <p:cNvSpPr txBox="1"/>
                <p:nvPr/>
              </p:nvSpPr>
              <p:spPr>
                <a:xfrm>
                  <a:off x="6370026" y="2500545"/>
                  <a:ext cx="449008" cy="307777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4" name="Gerade Verbindung mit Pfeil 23"/>
              <p:cNvCxnSpPr/>
              <p:nvPr/>
            </p:nvCxnSpPr>
            <p:spPr>
              <a:xfrm>
                <a:off x="5256000" y="2880000"/>
                <a:ext cx="216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24"/>
              <p:cNvCxnSpPr/>
              <p:nvPr/>
            </p:nvCxnSpPr>
            <p:spPr>
              <a:xfrm>
                <a:off x="1368000" y="2052000"/>
                <a:ext cx="4212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/>
              <p:nvPr/>
            </p:nvCxnSpPr>
            <p:spPr>
              <a:xfrm flipH="1" flipV="1">
                <a:off x="1368000" y="2052000"/>
                <a:ext cx="0" cy="82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/>
              <p:cNvCxnSpPr/>
              <p:nvPr/>
            </p:nvCxnSpPr>
            <p:spPr>
              <a:xfrm>
                <a:off x="4716000" y="2340000"/>
                <a:ext cx="0" cy="28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/>
              <p:cNvCxnSpPr/>
              <p:nvPr/>
            </p:nvCxnSpPr>
            <p:spPr>
              <a:xfrm flipH="1" flipV="1">
                <a:off x="2124000" y="2340000"/>
                <a:ext cx="0" cy="396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2124000" y="2340000"/>
                <a:ext cx="2592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/>
              <p:nvPr/>
            </p:nvCxnSpPr>
            <p:spPr>
              <a:xfrm>
                <a:off x="5580000" y="2052000"/>
                <a:ext cx="0" cy="612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/>
              <p:nvPr/>
            </p:nvCxnSpPr>
            <p:spPr>
              <a:xfrm>
                <a:off x="2664000" y="2880000"/>
                <a:ext cx="216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llipse 31"/>
              <p:cNvSpPr/>
              <p:nvPr/>
            </p:nvSpPr>
            <p:spPr>
              <a:xfrm>
                <a:off x="2448000" y="2772000"/>
                <a:ext cx="21600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33" name="Gerade Verbindung mit Pfeil 32"/>
              <p:cNvCxnSpPr/>
              <p:nvPr/>
            </p:nvCxnSpPr>
            <p:spPr>
              <a:xfrm>
                <a:off x="2232000" y="2880000"/>
                <a:ext cx="216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>
                <a:off x="3420000" y="2340000"/>
                <a:ext cx="0" cy="28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/>
              <p:cNvSpPr/>
              <p:nvPr/>
            </p:nvSpPr>
            <p:spPr>
              <a:xfrm>
                <a:off x="1584000" y="2772000"/>
                <a:ext cx="216000" cy="216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36" name="Gerade Verbindung mit Pfeil 35"/>
              <p:cNvCxnSpPr/>
              <p:nvPr/>
            </p:nvCxnSpPr>
            <p:spPr>
              <a:xfrm>
                <a:off x="1800000" y="2880000"/>
                <a:ext cx="216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/>
              <p:cNvSpPr txBox="1"/>
              <p:nvPr/>
            </p:nvSpPr>
            <p:spPr>
              <a:xfrm>
                <a:off x="1548000" y="1828380"/>
                <a:ext cx="3852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(Zeitverzögerung)</a:t>
                </a:r>
                <a:endParaRPr lang="de-CH" sz="1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4284000" y="4176000"/>
                <a:ext cx="864000" cy="43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äußere</a:t>
                </a:r>
                <a:b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Einflüsse </a:t>
                </a:r>
                <a:endParaRPr lang="de-CH" sz="1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1368000" y="1836000"/>
                <a:ext cx="4320000" cy="277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40" name="Gruppieren 39"/>
              <p:cNvGrpSpPr/>
              <p:nvPr/>
            </p:nvGrpSpPr>
            <p:grpSpPr>
              <a:xfrm>
                <a:off x="1936434" y="2723094"/>
                <a:ext cx="394287" cy="323560"/>
                <a:chOff x="1936434" y="2723094"/>
                <a:chExt cx="394287" cy="323560"/>
              </a:xfrm>
            </p:grpSpPr>
            <p:sp>
              <p:nvSpPr>
                <p:cNvPr id="51" name="Textfeld 50"/>
                <p:cNvSpPr txBox="1"/>
                <p:nvPr/>
              </p:nvSpPr>
              <p:spPr>
                <a:xfrm>
                  <a:off x="1936434" y="2724896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Textfeld 51"/>
                <p:cNvSpPr txBox="1"/>
                <p:nvPr/>
              </p:nvSpPr>
              <p:spPr>
                <a:xfrm>
                  <a:off x="2089694" y="2723094"/>
                  <a:ext cx="241027" cy="323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4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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Gruppieren 40"/>
              <p:cNvGrpSpPr/>
              <p:nvPr/>
            </p:nvGrpSpPr>
            <p:grpSpPr>
              <a:xfrm>
                <a:off x="2409673" y="3229458"/>
                <a:ext cx="402735" cy="308490"/>
                <a:chOff x="2343241" y="3348000"/>
                <a:chExt cx="402735" cy="308490"/>
              </a:xfrm>
            </p:grpSpPr>
            <p:sp>
              <p:nvSpPr>
                <p:cNvPr id="49" name="Textfeld 48"/>
                <p:cNvSpPr txBox="1"/>
                <p:nvPr/>
              </p:nvSpPr>
              <p:spPr>
                <a:xfrm>
                  <a:off x="2343241" y="3348000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feld 49"/>
                <p:cNvSpPr txBox="1"/>
                <p:nvPr/>
              </p:nvSpPr>
              <p:spPr>
                <a:xfrm>
                  <a:off x="2490778" y="3348713"/>
                  <a:ext cx="2551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*</a:t>
                  </a:r>
                  <a:endParaRPr lang="de-CH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2" name="Gerade Verbindung mit Pfeil 41"/>
              <p:cNvCxnSpPr/>
              <p:nvPr/>
            </p:nvCxnSpPr>
            <p:spPr>
              <a:xfrm flipV="1">
                <a:off x="2557210" y="2988000"/>
                <a:ext cx="0" cy="286947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mit Pfeil 42"/>
              <p:cNvCxnSpPr/>
              <p:nvPr/>
            </p:nvCxnSpPr>
            <p:spPr>
              <a:xfrm flipH="1">
                <a:off x="4068000" y="2878784"/>
                <a:ext cx="0" cy="396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mit Pfeil 43"/>
              <p:cNvCxnSpPr/>
              <p:nvPr/>
            </p:nvCxnSpPr>
            <p:spPr>
              <a:xfrm flipH="1">
                <a:off x="4068000" y="3492000"/>
                <a:ext cx="0" cy="28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/>
              <p:nvPr/>
            </p:nvCxnSpPr>
            <p:spPr>
              <a:xfrm flipH="1">
                <a:off x="4068000" y="3996000"/>
                <a:ext cx="0" cy="2880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feld 45"/>
              <p:cNvSpPr txBox="1"/>
              <p:nvPr/>
            </p:nvSpPr>
            <p:spPr>
              <a:xfrm>
                <a:off x="3917300" y="3230950"/>
                <a:ext cx="377364" cy="32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CH" sz="1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 rot="16200000">
                <a:off x="993124" y="3511050"/>
                <a:ext cx="1188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Zeitverzögerung</a:t>
                </a:r>
                <a:endParaRPr lang="de-CH" sz="1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>
                <a:off x="1224000" y="1753458"/>
                <a:ext cx="4536000" cy="29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61" name="Rechteck 60"/>
            <p:cNvSpPr/>
            <p:nvPr/>
          </p:nvSpPr>
          <p:spPr>
            <a:xfrm>
              <a:off x="540000" y="360000"/>
              <a:ext cx="4320000" cy="2808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62" name="Gruppieren 61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63" name="Rechteck 62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Grafik 64"/>
            <p:cNvPicPr>
              <a:picLocks noChangeAspect="1"/>
            </p:cNvPicPr>
            <p:nvPr/>
          </p:nvPicPr>
          <p:blipFill rotWithShape="1">
            <a:blip r:embed="rId3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Zielsituationen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herbeiführen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54418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7.3: Streuungsverringerung bei Tischtennis-Schmetterschlägen innerhalb einer Reaktionszeitspanne (Daten aus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Bootsma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&amp; van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Wieringen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1990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184)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836800"/>
            <a:ext cx="3600000" cy="848882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7.3 / Tischtennisdaten: aus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Bootsma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R. J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&amp; van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Wieringen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P. C. W. (1990). Timing an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attacking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forehand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de-CH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 Experimental </a:t>
            </a:r>
            <a:r>
              <a:rPr lang="de-CH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: Human </a:t>
            </a:r>
            <a:r>
              <a:rPr lang="de-CH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800" i="1" dirty="0"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(1), 21–29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Abb. 7.3 / Tischtennisschläger: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HeungSoon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(pixabay.com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de/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/tischtennis-sport-spiele-ball-4040585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220000" y="3769200"/>
            <a:ext cx="3600000" cy="57803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Bootsma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R. J. &amp; van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Wieringen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P. C. W. (1990). Timing an attacking forehand drive in table tennis.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Journal of Experimental Psychology: Human Perception and Performance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(1),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21–29. https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doi.org/10.1037/0096-1523.16.1.21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40000" y="360000"/>
            <a:ext cx="4320000" cy="2088000"/>
            <a:chOff x="540000" y="360000"/>
            <a:chExt cx="4320000" cy="208800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40000" y="360000"/>
              <a:ext cx="4320000" cy="2088000"/>
              <a:chOff x="0" y="0"/>
              <a:chExt cx="4320000" cy="2088000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160000" cy="2088000"/>
              </a:xfrm>
              <a:prstGeom prst="rect">
                <a:avLst/>
              </a:prstGeom>
            </p:spPr>
          </p:pic>
          <p:graphicFrame>
            <p:nvGraphicFramePr>
              <p:cNvPr id="8" name="Diagramm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73643348"/>
                  </p:ext>
                </p:extLst>
              </p:nvPr>
            </p:nvGraphicFramePr>
            <p:xfrm>
              <a:off x="2016000" y="72000"/>
              <a:ext cx="2304000" cy="201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9" name="Gruppieren 8"/>
              <p:cNvGrpSpPr/>
              <p:nvPr/>
            </p:nvGrpSpPr>
            <p:grpSpPr>
              <a:xfrm>
                <a:off x="2632076" y="504912"/>
                <a:ext cx="1444624" cy="1018547"/>
                <a:chOff x="7621027" y="3308123"/>
                <a:chExt cx="2305015" cy="1533525"/>
              </a:xfrm>
            </p:grpSpPr>
            <p:sp>
              <p:nvSpPr>
                <p:cNvPr id="30" name="Freihandform 29"/>
                <p:cNvSpPr/>
                <p:nvPr/>
              </p:nvSpPr>
              <p:spPr>
                <a:xfrm>
                  <a:off x="7621027" y="3308123"/>
                  <a:ext cx="2303998" cy="962025"/>
                </a:xfrm>
                <a:custGeom>
                  <a:avLst/>
                  <a:gdLst>
                    <a:gd name="connsiteX0" fmla="*/ 654 w 2291417"/>
                    <a:gd name="connsiteY0" fmla="*/ 0 h 962025"/>
                    <a:gd name="connsiteX1" fmla="*/ 119717 w 2291417"/>
                    <a:gd name="connsiteY1" fmla="*/ 104775 h 962025"/>
                    <a:gd name="connsiteX2" fmla="*/ 743604 w 2291417"/>
                    <a:gd name="connsiteY2" fmla="*/ 176212 h 962025"/>
                    <a:gd name="connsiteX3" fmla="*/ 1538942 w 2291417"/>
                    <a:gd name="connsiteY3" fmla="*/ 457200 h 962025"/>
                    <a:gd name="connsiteX4" fmla="*/ 2291417 w 2291417"/>
                    <a:gd name="connsiteY4" fmla="*/ 962025 h 962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1417" h="962025">
                      <a:moveTo>
                        <a:pt x="654" y="0"/>
                      </a:moveTo>
                      <a:cubicBezTo>
                        <a:pt x="-1727" y="37703"/>
                        <a:pt x="-4108" y="75406"/>
                        <a:pt x="119717" y="104775"/>
                      </a:cubicBezTo>
                      <a:cubicBezTo>
                        <a:pt x="243542" y="134144"/>
                        <a:pt x="507067" y="117475"/>
                        <a:pt x="743604" y="176212"/>
                      </a:cubicBezTo>
                      <a:cubicBezTo>
                        <a:pt x="980141" y="234949"/>
                        <a:pt x="1280973" y="326231"/>
                        <a:pt x="1538942" y="457200"/>
                      </a:cubicBezTo>
                      <a:cubicBezTo>
                        <a:pt x="1796911" y="588169"/>
                        <a:pt x="2044164" y="775097"/>
                        <a:pt x="2291417" y="962025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1" name="Freihandform 30"/>
                <p:cNvSpPr/>
                <p:nvPr/>
              </p:nvSpPr>
              <p:spPr>
                <a:xfrm>
                  <a:off x="7621029" y="3542802"/>
                  <a:ext cx="2304000" cy="784496"/>
                </a:xfrm>
                <a:custGeom>
                  <a:avLst/>
                  <a:gdLst>
                    <a:gd name="connsiteX0" fmla="*/ 0 w 2309812"/>
                    <a:gd name="connsiteY0" fmla="*/ 570183 h 784496"/>
                    <a:gd name="connsiteX1" fmla="*/ 300037 w 2309812"/>
                    <a:gd name="connsiteY1" fmla="*/ 146321 h 784496"/>
                    <a:gd name="connsiteX2" fmla="*/ 800100 w 2309812"/>
                    <a:gd name="connsiteY2" fmla="*/ 3446 h 784496"/>
                    <a:gd name="connsiteX3" fmla="*/ 1595437 w 2309812"/>
                    <a:gd name="connsiteY3" fmla="*/ 265383 h 784496"/>
                    <a:gd name="connsiteX4" fmla="*/ 2309812 w 2309812"/>
                    <a:gd name="connsiteY4" fmla="*/ 784496 h 7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812" h="784496">
                      <a:moveTo>
                        <a:pt x="0" y="570183"/>
                      </a:moveTo>
                      <a:cubicBezTo>
                        <a:pt x="83343" y="405480"/>
                        <a:pt x="166687" y="240777"/>
                        <a:pt x="300037" y="146321"/>
                      </a:cubicBezTo>
                      <a:cubicBezTo>
                        <a:pt x="433387" y="51865"/>
                        <a:pt x="584200" y="-16398"/>
                        <a:pt x="800100" y="3446"/>
                      </a:cubicBezTo>
                      <a:cubicBezTo>
                        <a:pt x="1016000" y="23290"/>
                        <a:pt x="1343818" y="135208"/>
                        <a:pt x="1595437" y="265383"/>
                      </a:cubicBezTo>
                      <a:cubicBezTo>
                        <a:pt x="1847056" y="395558"/>
                        <a:pt x="2078434" y="590027"/>
                        <a:pt x="2309812" y="784496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2" name="Freihandform 31"/>
                <p:cNvSpPr/>
                <p:nvPr/>
              </p:nvSpPr>
              <p:spPr>
                <a:xfrm>
                  <a:off x="7622042" y="3520922"/>
                  <a:ext cx="2304000" cy="939726"/>
                </a:xfrm>
                <a:custGeom>
                  <a:avLst/>
                  <a:gdLst>
                    <a:gd name="connsiteX0" fmla="*/ 0 w 2290762"/>
                    <a:gd name="connsiteY0" fmla="*/ 939726 h 939726"/>
                    <a:gd name="connsiteX1" fmla="*/ 238125 w 2290762"/>
                    <a:gd name="connsiteY1" fmla="*/ 125338 h 939726"/>
                    <a:gd name="connsiteX2" fmla="*/ 947737 w 2290762"/>
                    <a:gd name="connsiteY2" fmla="*/ 30088 h 939726"/>
                    <a:gd name="connsiteX3" fmla="*/ 1743075 w 2290762"/>
                    <a:gd name="connsiteY3" fmla="*/ 401563 h 939726"/>
                    <a:gd name="connsiteX4" fmla="*/ 2290762 w 2290762"/>
                    <a:gd name="connsiteY4" fmla="*/ 839713 h 939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0762" h="939726">
                      <a:moveTo>
                        <a:pt x="0" y="939726"/>
                      </a:moveTo>
                      <a:cubicBezTo>
                        <a:pt x="40084" y="608335"/>
                        <a:pt x="80169" y="276944"/>
                        <a:pt x="238125" y="125338"/>
                      </a:cubicBezTo>
                      <a:cubicBezTo>
                        <a:pt x="396081" y="-26268"/>
                        <a:pt x="696912" y="-15950"/>
                        <a:pt x="947737" y="30088"/>
                      </a:cubicBezTo>
                      <a:cubicBezTo>
                        <a:pt x="1198562" y="76126"/>
                        <a:pt x="1519238" y="266626"/>
                        <a:pt x="1743075" y="401563"/>
                      </a:cubicBezTo>
                      <a:cubicBezTo>
                        <a:pt x="1966912" y="536500"/>
                        <a:pt x="2128837" y="688106"/>
                        <a:pt x="2290762" y="839713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3" name="Freihandform 32"/>
                <p:cNvSpPr/>
                <p:nvPr/>
              </p:nvSpPr>
              <p:spPr>
                <a:xfrm>
                  <a:off x="7621029" y="3574768"/>
                  <a:ext cx="2304000" cy="1004942"/>
                </a:xfrm>
                <a:custGeom>
                  <a:avLst/>
                  <a:gdLst>
                    <a:gd name="connsiteX0" fmla="*/ 0 w 2290763"/>
                    <a:gd name="connsiteY0" fmla="*/ 1004942 h 1004942"/>
                    <a:gd name="connsiteX1" fmla="*/ 276225 w 2290763"/>
                    <a:gd name="connsiteY1" fmla="*/ 204842 h 1004942"/>
                    <a:gd name="connsiteX2" fmla="*/ 671513 w 2290763"/>
                    <a:gd name="connsiteY2" fmla="*/ 55 h 1004942"/>
                    <a:gd name="connsiteX3" fmla="*/ 1490663 w 2290763"/>
                    <a:gd name="connsiteY3" fmla="*/ 190555 h 1004942"/>
                    <a:gd name="connsiteX4" fmla="*/ 2290763 w 2290763"/>
                    <a:gd name="connsiteY4" fmla="*/ 714430 h 1004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0763" h="1004942">
                      <a:moveTo>
                        <a:pt x="0" y="1004942"/>
                      </a:moveTo>
                      <a:cubicBezTo>
                        <a:pt x="82153" y="688632"/>
                        <a:pt x="164306" y="372323"/>
                        <a:pt x="276225" y="204842"/>
                      </a:cubicBezTo>
                      <a:cubicBezTo>
                        <a:pt x="388144" y="37361"/>
                        <a:pt x="469107" y="2436"/>
                        <a:pt x="671513" y="55"/>
                      </a:cubicBezTo>
                      <a:cubicBezTo>
                        <a:pt x="873919" y="-2326"/>
                        <a:pt x="1220788" y="71493"/>
                        <a:pt x="1490663" y="190555"/>
                      </a:cubicBezTo>
                      <a:cubicBezTo>
                        <a:pt x="1760538" y="309617"/>
                        <a:pt x="2025650" y="512023"/>
                        <a:pt x="2290763" y="71443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4" name="Freihandform 33"/>
                <p:cNvSpPr/>
                <p:nvPr/>
              </p:nvSpPr>
              <p:spPr>
                <a:xfrm>
                  <a:off x="7621029" y="3613528"/>
                  <a:ext cx="2304000" cy="1201206"/>
                </a:xfrm>
                <a:custGeom>
                  <a:avLst/>
                  <a:gdLst>
                    <a:gd name="connsiteX0" fmla="*/ 0 w 2290762"/>
                    <a:gd name="connsiteY0" fmla="*/ 1185257 h 1201206"/>
                    <a:gd name="connsiteX1" fmla="*/ 80962 w 2290762"/>
                    <a:gd name="connsiteY1" fmla="*/ 1094770 h 1201206"/>
                    <a:gd name="connsiteX2" fmla="*/ 280987 w 2290762"/>
                    <a:gd name="connsiteY2" fmla="*/ 385157 h 1201206"/>
                    <a:gd name="connsiteX3" fmla="*/ 542925 w 2290762"/>
                    <a:gd name="connsiteY3" fmla="*/ 75595 h 1201206"/>
                    <a:gd name="connsiteX4" fmla="*/ 885825 w 2290762"/>
                    <a:gd name="connsiteY4" fmla="*/ 4157 h 1201206"/>
                    <a:gd name="connsiteX5" fmla="*/ 1490662 w 2290762"/>
                    <a:gd name="connsiteY5" fmla="*/ 161320 h 1201206"/>
                    <a:gd name="connsiteX6" fmla="*/ 2290762 w 2290762"/>
                    <a:gd name="connsiteY6" fmla="*/ 713770 h 1201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0762" h="1201206">
                      <a:moveTo>
                        <a:pt x="0" y="1185257"/>
                      </a:moveTo>
                      <a:cubicBezTo>
                        <a:pt x="17065" y="1206688"/>
                        <a:pt x="34131" y="1228120"/>
                        <a:pt x="80962" y="1094770"/>
                      </a:cubicBezTo>
                      <a:cubicBezTo>
                        <a:pt x="127793" y="961420"/>
                        <a:pt x="203993" y="555019"/>
                        <a:pt x="280987" y="385157"/>
                      </a:cubicBezTo>
                      <a:cubicBezTo>
                        <a:pt x="357981" y="215295"/>
                        <a:pt x="442119" y="139095"/>
                        <a:pt x="542925" y="75595"/>
                      </a:cubicBezTo>
                      <a:cubicBezTo>
                        <a:pt x="643731" y="12095"/>
                        <a:pt x="727869" y="-10130"/>
                        <a:pt x="885825" y="4157"/>
                      </a:cubicBezTo>
                      <a:cubicBezTo>
                        <a:pt x="1043781" y="18444"/>
                        <a:pt x="1256506" y="43051"/>
                        <a:pt x="1490662" y="161320"/>
                      </a:cubicBezTo>
                      <a:cubicBezTo>
                        <a:pt x="1724818" y="279589"/>
                        <a:pt x="2007790" y="496679"/>
                        <a:pt x="2290762" y="71377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5" name="Freihandform 34"/>
                <p:cNvSpPr/>
                <p:nvPr/>
              </p:nvSpPr>
              <p:spPr>
                <a:xfrm>
                  <a:off x="7657029" y="3556182"/>
                  <a:ext cx="2268000" cy="1285466"/>
                </a:xfrm>
                <a:custGeom>
                  <a:avLst/>
                  <a:gdLst>
                    <a:gd name="connsiteX0" fmla="*/ 0 w 2238375"/>
                    <a:gd name="connsiteY0" fmla="*/ 1285466 h 1285466"/>
                    <a:gd name="connsiteX1" fmla="*/ 166687 w 2238375"/>
                    <a:gd name="connsiteY1" fmla="*/ 833028 h 1285466"/>
                    <a:gd name="connsiteX2" fmla="*/ 242887 w 2238375"/>
                    <a:gd name="connsiteY2" fmla="*/ 356778 h 1285466"/>
                    <a:gd name="connsiteX3" fmla="*/ 442912 w 2238375"/>
                    <a:gd name="connsiteY3" fmla="*/ 13878 h 1285466"/>
                    <a:gd name="connsiteX4" fmla="*/ 1147762 w 2238375"/>
                    <a:gd name="connsiteY4" fmla="*/ 99603 h 1285466"/>
                    <a:gd name="connsiteX5" fmla="*/ 1762125 w 2238375"/>
                    <a:gd name="connsiteY5" fmla="*/ 399641 h 1285466"/>
                    <a:gd name="connsiteX6" fmla="*/ 2238375 w 2238375"/>
                    <a:gd name="connsiteY6" fmla="*/ 818741 h 1285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8375" h="1285466">
                      <a:moveTo>
                        <a:pt x="0" y="1285466"/>
                      </a:moveTo>
                      <a:cubicBezTo>
                        <a:pt x="63103" y="1136637"/>
                        <a:pt x="126206" y="987809"/>
                        <a:pt x="166687" y="833028"/>
                      </a:cubicBezTo>
                      <a:cubicBezTo>
                        <a:pt x="207168" y="678247"/>
                        <a:pt x="196850" y="493303"/>
                        <a:pt x="242887" y="356778"/>
                      </a:cubicBezTo>
                      <a:cubicBezTo>
                        <a:pt x="288924" y="220253"/>
                        <a:pt x="292100" y="56740"/>
                        <a:pt x="442912" y="13878"/>
                      </a:cubicBezTo>
                      <a:cubicBezTo>
                        <a:pt x="593725" y="-28985"/>
                        <a:pt x="927893" y="35309"/>
                        <a:pt x="1147762" y="99603"/>
                      </a:cubicBezTo>
                      <a:cubicBezTo>
                        <a:pt x="1367631" y="163897"/>
                        <a:pt x="1580356" y="279785"/>
                        <a:pt x="1762125" y="399641"/>
                      </a:cubicBezTo>
                      <a:cubicBezTo>
                        <a:pt x="1943894" y="519497"/>
                        <a:pt x="2091134" y="669119"/>
                        <a:pt x="2238375" y="818741"/>
                      </a:cubicBezTo>
                    </a:path>
                  </a:pathLst>
                </a:custGeom>
                <a:noFill/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6" name="Freihandform 35"/>
                <p:cNvSpPr/>
                <p:nvPr/>
              </p:nvSpPr>
              <p:spPr>
                <a:xfrm>
                  <a:off x="7621029" y="3308123"/>
                  <a:ext cx="2304000" cy="1066800"/>
                </a:xfrm>
                <a:custGeom>
                  <a:avLst/>
                  <a:gdLst>
                    <a:gd name="connsiteX0" fmla="*/ 32873 w 2309348"/>
                    <a:gd name="connsiteY0" fmla="*/ 0 h 1066800"/>
                    <a:gd name="connsiteX1" fmla="*/ 90023 w 2309348"/>
                    <a:gd name="connsiteY1" fmla="*/ 76200 h 1066800"/>
                    <a:gd name="connsiteX2" fmla="*/ 799635 w 2309348"/>
                    <a:gd name="connsiteY2" fmla="*/ 171450 h 1066800"/>
                    <a:gd name="connsiteX3" fmla="*/ 1528298 w 2309348"/>
                    <a:gd name="connsiteY3" fmla="*/ 447675 h 1066800"/>
                    <a:gd name="connsiteX4" fmla="*/ 2309348 w 2309348"/>
                    <a:gd name="connsiteY4" fmla="*/ 106680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348" h="1066800">
                      <a:moveTo>
                        <a:pt x="32873" y="0"/>
                      </a:moveTo>
                      <a:cubicBezTo>
                        <a:pt x="-2449" y="23812"/>
                        <a:pt x="-37771" y="47625"/>
                        <a:pt x="90023" y="76200"/>
                      </a:cubicBezTo>
                      <a:cubicBezTo>
                        <a:pt x="217817" y="104775"/>
                        <a:pt x="559923" y="109538"/>
                        <a:pt x="799635" y="171450"/>
                      </a:cubicBezTo>
                      <a:cubicBezTo>
                        <a:pt x="1039347" y="233362"/>
                        <a:pt x="1276679" y="298450"/>
                        <a:pt x="1528298" y="447675"/>
                      </a:cubicBezTo>
                      <a:cubicBezTo>
                        <a:pt x="1779917" y="596900"/>
                        <a:pt x="2044632" y="831850"/>
                        <a:pt x="2309348" y="1066800"/>
                      </a:cubicBezTo>
                    </a:path>
                  </a:pathLst>
                </a:custGeom>
                <a:noFill/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cxnSp>
            <p:nvCxnSpPr>
              <p:cNvPr id="10" name="Gerader Verbinder 9"/>
              <p:cNvCxnSpPr/>
              <p:nvPr/>
            </p:nvCxnSpPr>
            <p:spPr>
              <a:xfrm>
                <a:off x="2632528" y="903736"/>
                <a:ext cx="1440000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/>
              <p:cNvCxnSpPr/>
              <p:nvPr/>
            </p:nvCxnSpPr>
            <p:spPr>
              <a:xfrm>
                <a:off x="3847193" y="432522"/>
                <a:ext cx="0" cy="115200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feld 11"/>
              <p:cNvSpPr txBox="1"/>
              <p:nvPr/>
            </p:nvSpPr>
            <p:spPr>
              <a:xfrm>
                <a:off x="3681554" y="137132"/>
                <a:ext cx="333425" cy="318924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Ball-</a:t>
                </a:r>
              </a:p>
              <a:p>
                <a:pPr algn="ctr"/>
                <a:r>
                  <a:rPr lang="de-CH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ontakt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2953545" y="1172877"/>
                <a:ext cx="806824" cy="318924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de-CH" sz="8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Reaktions-</a:t>
                </a:r>
              </a:p>
              <a:p>
                <a:pPr algn="ctr"/>
                <a:r>
                  <a:rPr lang="de-CH" sz="8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zeit</a:t>
                </a:r>
                <a:endParaRPr lang="de-CH" sz="8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Gerader Verbinder 17"/>
              <p:cNvCxnSpPr/>
              <p:nvPr/>
            </p:nvCxnSpPr>
            <p:spPr>
              <a:xfrm>
                <a:off x="2865458" y="1332254"/>
                <a:ext cx="972000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uppieren 18"/>
              <p:cNvGrpSpPr/>
              <p:nvPr/>
            </p:nvGrpSpPr>
            <p:grpSpPr>
              <a:xfrm>
                <a:off x="657710" y="552690"/>
                <a:ext cx="1252620" cy="936000"/>
                <a:chOff x="1870116" y="3326775"/>
                <a:chExt cx="1252620" cy="936000"/>
              </a:xfrm>
            </p:grpSpPr>
            <p:grpSp>
              <p:nvGrpSpPr>
                <p:cNvPr id="21" name="Gruppieren 20"/>
                <p:cNvGrpSpPr/>
                <p:nvPr/>
              </p:nvGrpSpPr>
              <p:grpSpPr>
                <a:xfrm>
                  <a:off x="1870116" y="3326775"/>
                  <a:ext cx="936000" cy="936000"/>
                  <a:chOff x="1944000" y="3816000"/>
                  <a:chExt cx="1440000" cy="1440000"/>
                </a:xfrm>
              </p:grpSpPr>
              <p:grpSp>
                <p:nvGrpSpPr>
                  <p:cNvPr id="24" name="Gruppieren 23"/>
                  <p:cNvGrpSpPr/>
                  <p:nvPr/>
                </p:nvGrpSpPr>
                <p:grpSpPr>
                  <a:xfrm rot="10800000">
                    <a:off x="1944000" y="3816000"/>
                    <a:ext cx="1440000" cy="1440000"/>
                    <a:chOff x="2448000" y="3780000"/>
                    <a:chExt cx="1440000" cy="1440000"/>
                  </a:xfrm>
                </p:grpSpPr>
                <p:cxnSp>
                  <p:nvCxnSpPr>
                    <p:cNvPr id="26" name="Gerader Verbinder 25"/>
                    <p:cNvCxnSpPr/>
                    <p:nvPr/>
                  </p:nvCxnSpPr>
                  <p:spPr>
                    <a:xfrm rot="16200000" flipV="1">
                      <a:off x="2448000" y="4500000"/>
                      <a:ext cx="1440000" cy="0"/>
                    </a:xfrm>
                    <a:prstGeom prst="line">
                      <a:avLst/>
                    </a:prstGeom>
                    <a:ln w="19050" cap="rnd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Ellipse 26"/>
                    <p:cNvSpPr/>
                    <p:nvPr/>
                  </p:nvSpPr>
                  <p:spPr>
                    <a:xfrm>
                      <a:off x="3132000" y="4464000"/>
                      <a:ext cx="72000" cy="72000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8" name="Bogen 27"/>
                    <p:cNvSpPr/>
                    <p:nvPr/>
                  </p:nvSpPr>
                  <p:spPr>
                    <a:xfrm rot="10800000">
                      <a:off x="2448000" y="3780000"/>
                      <a:ext cx="1440000" cy="1440000"/>
                    </a:xfrm>
                    <a:prstGeom prst="arc">
                      <a:avLst/>
                    </a:prstGeom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9" name="Bogen 28"/>
                    <p:cNvSpPr/>
                    <p:nvPr/>
                  </p:nvSpPr>
                  <p:spPr>
                    <a:xfrm rot="10800000" flipV="1">
                      <a:off x="2448000" y="3780000"/>
                      <a:ext cx="1440000" cy="1440000"/>
                    </a:xfrm>
                    <a:prstGeom prst="arc">
                      <a:avLst/>
                    </a:prstGeom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cxnSp>
                <p:nvCxnSpPr>
                  <p:cNvPr id="25" name="Gerader Verbinder 24"/>
                  <p:cNvCxnSpPr/>
                  <p:nvPr/>
                </p:nvCxnSpPr>
                <p:spPr>
                  <a:xfrm rot="10800000" flipV="1">
                    <a:off x="2664000" y="4536000"/>
                    <a:ext cx="720000" cy="0"/>
                  </a:xfrm>
                  <a:prstGeom prst="line">
                    <a:avLst/>
                  </a:prstGeom>
                  <a:ln w="1905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feld 21"/>
                <p:cNvSpPr txBox="1"/>
                <p:nvPr/>
              </p:nvSpPr>
              <p:spPr>
                <a:xfrm>
                  <a:off x="2359825" y="3351811"/>
                  <a:ext cx="245076" cy="86177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0" lon="0" rev="60000"/>
                  </a:camera>
                  <a:lightRig rig="threePt" dir="t"/>
                </a:scene3d>
              </p:spPr>
              <p:txBody>
                <a:bodyPr wrap="square" lIns="0" rIns="0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de-DE" sz="2400" b="1" dirty="0" smtClean="0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</a:t>
                  </a:r>
                </a:p>
                <a:p>
                  <a:pPr algn="ctr">
                    <a:lnSpc>
                      <a:spcPts val="2000"/>
                    </a:lnSpc>
                  </a:pPr>
                  <a:endParaRPr lang="de-DE" sz="24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  <a:p>
                  <a:pPr algn="ctr">
                    <a:lnSpc>
                      <a:spcPts val="2000"/>
                    </a:lnSpc>
                  </a:pPr>
                  <a:r>
                    <a:rPr lang="de-DE" sz="2400" b="1" baseline="-25000" dirty="0" smtClean="0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</a:t>
                  </a:r>
                  <a:endParaRPr lang="de-CH" sz="2400" b="1" baseline="-2500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2877660" y="3657140"/>
                  <a:ext cx="245076" cy="276999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0" lon="0" rev="60000"/>
                  </a:camera>
                  <a:lightRig rig="threePt" dir="t"/>
                </a:scene3d>
              </p:spPr>
              <p:txBody>
                <a:bodyPr wrap="square" lIns="0" rIns="0" rtlCol="0">
                  <a:spAutoFit/>
                </a:bodyPr>
                <a:lstStyle/>
                <a:p>
                  <a:r>
                    <a:rPr lang="de-DE" sz="1200" dirty="0" smtClean="0">
                      <a:solidFill>
                        <a:schemeClr val="accent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0°</a:t>
                  </a:r>
                  <a:endParaRPr lang="de-CH" sz="1200" baseline="-2500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Rechteck 19"/>
              <p:cNvSpPr/>
              <p:nvPr/>
            </p:nvSpPr>
            <p:spPr>
              <a:xfrm>
                <a:off x="0" y="0"/>
                <a:ext cx="4320000" cy="20753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39" name="Rechteck 38"/>
            <p:cNvSpPr/>
            <p:nvPr/>
          </p:nvSpPr>
          <p:spPr>
            <a:xfrm>
              <a:off x="540000" y="360000"/>
              <a:ext cx="4320000" cy="2088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0" name="Gruppieren 39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41" name="Rechteck 40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2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Zielsituationen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herbeiführen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19999" y="2160000"/>
            <a:ext cx="3709315" cy="374906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7.4: Unterschiedlich stabile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Raumwahrnehmungen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infolge aktiver und passiver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Augenbewegungen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185)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667600"/>
            <a:ext cx="3600000" cy="98430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7.4 / Konservendose: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Grhabyt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(commons.wikimedia.org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File:SoupCanParody.jpg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CC BY, derivative)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7.4 / Auge: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Clker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-Free-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-Images (pixabay.com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en/eye-pupil-iris-vision-view-309166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7.4 / Hand: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Clker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-Free-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-Images (pixabay.com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de/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/hand-finger-zeigend-index-punkt-304868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40000" y="360000"/>
            <a:ext cx="4320000" cy="1728000"/>
            <a:chOff x="540000" y="360000"/>
            <a:chExt cx="4320000" cy="1728000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540000" y="360000"/>
              <a:ext cx="4320000" cy="1728000"/>
              <a:chOff x="0" y="0"/>
              <a:chExt cx="4320000" cy="1728000"/>
            </a:xfrm>
          </p:grpSpPr>
          <p:sp>
            <p:nvSpPr>
              <p:cNvPr id="37" name="Rechteck 36"/>
              <p:cNvSpPr/>
              <p:nvPr/>
            </p:nvSpPr>
            <p:spPr>
              <a:xfrm>
                <a:off x="0" y="0"/>
                <a:ext cx="4320000" cy="172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6800" y="147600"/>
                <a:ext cx="363600" cy="601200"/>
              </a:xfrm>
              <a:prstGeom prst="rect">
                <a:avLst/>
              </a:prstGeom>
            </p:spPr>
          </p:pic>
          <p:pic>
            <p:nvPicPr>
              <p:cNvPr id="39" name="Grafik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000" y="831600"/>
                <a:ext cx="363600" cy="601200"/>
              </a:xfrm>
              <a:prstGeom prst="rect">
                <a:avLst/>
              </a:prstGeom>
            </p:spPr>
          </p:pic>
          <p:pic>
            <p:nvPicPr>
              <p:cNvPr id="40" name="Grafik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2400" y="831600"/>
                <a:ext cx="363600" cy="601200"/>
              </a:xfrm>
              <a:prstGeom prst="rect">
                <a:avLst/>
              </a:prstGeom>
            </p:spPr>
          </p:pic>
          <p:cxnSp>
            <p:nvCxnSpPr>
              <p:cNvPr id="41" name="Gerade Verbindung mit Pfeil 40"/>
              <p:cNvCxnSpPr/>
              <p:nvPr/>
            </p:nvCxnSpPr>
            <p:spPr>
              <a:xfrm flipV="1">
                <a:off x="1008000" y="468000"/>
                <a:ext cx="540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/>
              <p:cNvCxnSpPr/>
              <p:nvPr/>
            </p:nvCxnSpPr>
            <p:spPr>
              <a:xfrm flipV="1">
                <a:off x="2736000" y="468000"/>
                <a:ext cx="540000" cy="0"/>
              </a:xfrm>
              <a:prstGeom prst="straightConnector1">
                <a:avLst/>
              </a:prstGeom>
              <a:ln w="12700" cap="rnd">
                <a:solidFill>
                  <a:schemeClr val="accent6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feld 42"/>
              <p:cNvSpPr txBox="1"/>
              <p:nvPr/>
            </p:nvSpPr>
            <p:spPr>
              <a:xfrm>
                <a:off x="1008000" y="252000"/>
                <a:ext cx="4680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aktiv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728588" y="252000"/>
                <a:ext cx="4828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stabil</a:t>
                </a:r>
                <a:endParaRPr lang="de-CH" sz="10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Gerade Verbindung mit Pfeil 44"/>
              <p:cNvCxnSpPr/>
              <p:nvPr/>
            </p:nvCxnSpPr>
            <p:spPr>
              <a:xfrm>
                <a:off x="1008000" y="1157520"/>
                <a:ext cx="540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feld 45"/>
              <p:cNvSpPr txBox="1"/>
              <p:nvPr/>
            </p:nvSpPr>
            <p:spPr>
              <a:xfrm>
                <a:off x="1008000" y="941520"/>
                <a:ext cx="4680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passiv</a:t>
                </a:r>
                <a:endParaRPr lang="de-CH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2678895" y="941520"/>
                <a:ext cx="5822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sz="10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instabil</a:t>
                </a:r>
                <a:endParaRPr lang="de-CH" sz="1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Gerade Verbindung mit Pfeil 47"/>
              <p:cNvCxnSpPr/>
              <p:nvPr/>
            </p:nvCxnSpPr>
            <p:spPr>
              <a:xfrm>
                <a:off x="2109409" y="1550504"/>
                <a:ext cx="540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Grafik 48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031" y="201145"/>
                <a:ext cx="792000" cy="1224000"/>
              </a:xfrm>
              <a:prstGeom prst="rect">
                <a:avLst/>
              </a:prstGeom>
            </p:spPr>
          </p:pic>
          <p:pic>
            <p:nvPicPr>
              <p:cNvPr id="50" name="Grafik 4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1013" y="827180"/>
                <a:ext cx="432000" cy="648000"/>
              </a:xfrm>
              <a:prstGeom prst="rect">
                <a:avLst/>
              </a:prstGeom>
            </p:spPr>
          </p:pic>
          <p:pic>
            <p:nvPicPr>
              <p:cNvPr id="51" name="Grafik 50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7733" y="124730"/>
                <a:ext cx="432000" cy="648000"/>
              </a:xfrm>
              <a:prstGeom prst="rect">
                <a:avLst/>
              </a:prstGeom>
            </p:spPr>
          </p:pic>
          <p:pic>
            <p:nvPicPr>
              <p:cNvPr id="52" name="Grafik 51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7615" y="827180"/>
                <a:ext cx="432000" cy="648000"/>
              </a:xfrm>
              <a:prstGeom prst="rect">
                <a:avLst/>
              </a:prstGeom>
            </p:spPr>
          </p:pic>
          <p:pic>
            <p:nvPicPr>
              <p:cNvPr id="53" name="Grafik 52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8439" y="330937"/>
                <a:ext cx="540000" cy="324000"/>
              </a:xfrm>
              <a:prstGeom prst="rect">
                <a:avLst/>
              </a:prstGeom>
            </p:spPr>
          </p:pic>
          <p:pic>
            <p:nvPicPr>
              <p:cNvPr id="54" name="Grafik 53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439" y="330937"/>
                <a:ext cx="540000" cy="324000"/>
              </a:xfrm>
              <a:prstGeom prst="rect">
                <a:avLst/>
              </a:prstGeom>
            </p:spPr>
          </p:pic>
          <p:cxnSp>
            <p:nvCxnSpPr>
              <p:cNvPr id="55" name="Gerade Verbindung mit Pfeil 54"/>
              <p:cNvCxnSpPr/>
              <p:nvPr/>
            </p:nvCxnSpPr>
            <p:spPr>
              <a:xfrm>
                <a:off x="1855565" y="684000"/>
                <a:ext cx="540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mit Pfeil 55"/>
              <p:cNvCxnSpPr/>
              <p:nvPr/>
            </p:nvCxnSpPr>
            <p:spPr>
              <a:xfrm>
                <a:off x="3459961" y="1550504"/>
                <a:ext cx="540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mit Pfeil 56"/>
              <p:cNvCxnSpPr/>
              <p:nvPr/>
            </p:nvCxnSpPr>
            <p:spPr>
              <a:xfrm>
                <a:off x="2736000" y="1157520"/>
                <a:ext cx="540000" cy="0"/>
              </a:xfrm>
              <a:prstGeom prst="straightConnector1">
                <a:avLst/>
              </a:prstGeom>
              <a:ln w="12700" cap="rnd">
                <a:solidFill>
                  <a:schemeClr val="accent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Grafik 57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400" y="980218"/>
                <a:ext cx="540000" cy="324000"/>
              </a:xfrm>
              <a:prstGeom prst="rect">
                <a:avLst/>
              </a:prstGeom>
            </p:spPr>
          </p:pic>
          <p:pic>
            <p:nvPicPr>
              <p:cNvPr id="59" name="Picture 2" descr="Hand, Finger, Zeigend, Index, Punkt, Unterzeichne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2132538" y="969778"/>
                <a:ext cx="329865" cy="632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Rechteck 30"/>
            <p:cNvSpPr/>
            <p:nvPr/>
          </p:nvSpPr>
          <p:spPr>
            <a:xfrm>
              <a:off x="540000" y="360000"/>
              <a:ext cx="4320000" cy="1728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2" name="Gruppieren 31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33" name="Rechteck 32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 rotWithShape="1">
            <a:blip r:embed="rId9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11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Zielsituationen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herbeiführen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54418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7.5: Optisches Flussfeld bei Eigenbewegung (links) und relative Größenveränderung bei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Objekt-bewegungen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(rechts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189)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836800"/>
            <a:ext cx="3600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7.5 / Bäume: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Clker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-Free-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-Images (pixabay.com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de/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vectors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/baum-staude-stamm-niederlassungen-36185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7.5 / Auto: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Elionas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(pixabay.com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de/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illustrations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/auto-verkehr-schild-silhouette-1341366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40000" y="360000"/>
            <a:ext cx="4320000" cy="1440000"/>
            <a:chOff x="0" y="0"/>
            <a:chExt cx="4320000" cy="1224000"/>
          </a:xfrm>
        </p:grpSpPr>
        <p:pic>
          <p:nvPicPr>
            <p:cNvPr id="9" name="Grafik 8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60000" cy="122400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00" y="0"/>
              <a:ext cx="2160000" cy="1224000"/>
            </a:xfrm>
            <a:prstGeom prst="rect">
              <a:avLst/>
            </a:prstGeom>
          </p:spPr>
        </p:pic>
        <p:sp>
          <p:nvSpPr>
            <p:cNvPr id="11" name="Trapezoid 10"/>
            <p:cNvSpPr/>
            <p:nvPr/>
          </p:nvSpPr>
          <p:spPr>
            <a:xfrm>
              <a:off x="189756" y="847857"/>
              <a:ext cx="1777008" cy="376143"/>
            </a:xfrm>
            <a:prstGeom prst="trapezoid">
              <a:avLst>
                <a:gd name="adj" fmla="val 222138"/>
              </a:avLst>
            </a:prstGeom>
            <a:solidFill>
              <a:srgbClr val="7D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Gleichschenkliges Dreieck 11"/>
            <p:cNvSpPr/>
            <p:nvPr/>
          </p:nvSpPr>
          <p:spPr>
            <a:xfrm>
              <a:off x="1053439" y="847857"/>
              <a:ext cx="56250" cy="376143"/>
            </a:xfrm>
            <a:prstGeom prst="triangle">
              <a:avLst>
                <a:gd name="adj" fmla="val 466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1118559" y="40481"/>
              <a:ext cx="619754" cy="1114862"/>
              <a:chOff x="6222575" y="1614488"/>
              <a:chExt cx="1983213" cy="3541326"/>
            </a:xfrm>
          </p:grpSpPr>
          <p:cxnSp>
            <p:nvCxnSpPr>
              <p:cNvPr id="30" name="Gerade Verbindung mit Pfeil 29"/>
              <p:cNvCxnSpPr/>
              <p:nvPr/>
            </p:nvCxnSpPr>
            <p:spPr>
              <a:xfrm flipV="1">
                <a:off x="7191477" y="1614488"/>
                <a:ext cx="1014311" cy="1055648"/>
              </a:xfrm>
              <a:prstGeom prst="straightConnector1">
                <a:avLst/>
              </a:prstGeom>
              <a:ln w="31750" cap="rnd">
                <a:solidFill>
                  <a:schemeClr val="accent6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/>
              <p:nvPr/>
            </p:nvCxnSpPr>
            <p:spPr>
              <a:xfrm>
                <a:off x="6222575" y="4221480"/>
                <a:ext cx="270510" cy="285750"/>
              </a:xfrm>
              <a:prstGeom prst="straightConnector1">
                <a:avLst/>
              </a:prstGeom>
              <a:ln w="12700" cap="rnd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/>
              <p:cNvCxnSpPr/>
              <p:nvPr/>
            </p:nvCxnSpPr>
            <p:spPr>
              <a:xfrm>
                <a:off x="6615522" y="4638948"/>
                <a:ext cx="492540" cy="516866"/>
              </a:xfrm>
              <a:prstGeom prst="straightConnector1">
                <a:avLst/>
              </a:prstGeom>
              <a:ln w="25400" cap="rnd">
                <a:solidFill>
                  <a:schemeClr val="accent6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/>
              <p:cNvCxnSpPr/>
              <p:nvPr/>
            </p:nvCxnSpPr>
            <p:spPr>
              <a:xfrm flipV="1">
                <a:off x="6222575" y="3396230"/>
                <a:ext cx="270510" cy="285750"/>
              </a:xfrm>
              <a:prstGeom prst="straightConnector1">
                <a:avLst/>
              </a:prstGeom>
              <a:ln w="6350" cap="rnd">
                <a:solidFill>
                  <a:schemeClr val="accent6"/>
                </a:solidFill>
                <a:headEnd w="sm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 flipV="1">
                <a:off x="6615522" y="2747646"/>
                <a:ext cx="492540" cy="516866"/>
              </a:xfrm>
              <a:prstGeom prst="straightConnector1">
                <a:avLst/>
              </a:prstGeom>
              <a:ln w="19050" cap="rnd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ieren 17"/>
            <p:cNvGrpSpPr/>
            <p:nvPr/>
          </p:nvGrpSpPr>
          <p:grpSpPr>
            <a:xfrm flipH="1">
              <a:off x="422592" y="40481"/>
              <a:ext cx="619754" cy="1114862"/>
              <a:chOff x="6222575" y="1614488"/>
              <a:chExt cx="1983213" cy="3541326"/>
            </a:xfrm>
          </p:grpSpPr>
          <p:cxnSp>
            <p:nvCxnSpPr>
              <p:cNvPr id="25" name="Gerade Verbindung mit Pfeil 24"/>
              <p:cNvCxnSpPr/>
              <p:nvPr/>
            </p:nvCxnSpPr>
            <p:spPr>
              <a:xfrm flipV="1">
                <a:off x="7191477" y="1614488"/>
                <a:ext cx="1014311" cy="1055648"/>
              </a:xfrm>
              <a:prstGeom prst="straightConnector1">
                <a:avLst/>
              </a:prstGeom>
              <a:ln w="31750" cap="rnd">
                <a:solidFill>
                  <a:schemeClr val="accent6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/>
              <p:nvPr/>
            </p:nvCxnSpPr>
            <p:spPr>
              <a:xfrm>
                <a:off x="6222575" y="4221480"/>
                <a:ext cx="270510" cy="285750"/>
              </a:xfrm>
              <a:prstGeom prst="straightConnector1">
                <a:avLst/>
              </a:prstGeom>
              <a:ln w="12700" cap="rnd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/>
              <p:cNvCxnSpPr/>
              <p:nvPr/>
            </p:nvCxnSpPr>
            <p:spPr>
              <a:xfrm>
                <a:off x="6615522" y="4638948"/>
                <a:ext cx="492540" cy="516866"/>
              </a:xfrm>
              <a:prstGeom prst="straightConnector1">
                <a:avLst/>
              </a:prstGeom>
              <a:ln w="25400" cap="rnd">
                <a:solidFill>
                  <a:schemeClr val="accent6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/>
              <p:cNvCxnSpPr/>
              <p:nvPr/>
            </p:nvCxnSpPr>
            <p:spPr>
              <a:xfrm flipV="1">
                <a:off x="6222575" y="3396230"/>
                <a:ext cx="270510" cy="285750"/>
              </a:xfrm>
              <a:prstGeom prst="straightConnector1">
                <a:avLst/>
              </a:prstGeom>
              <a:ln w="6350" cap="rnd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 flipV="1">
                <a:off x="6615522" y="2747646"/>
                <a:ext cx="492540" cy="516866"/>
              </a:xfrm>
              <a:prstGeom prst="straightConnector1">
                <a:avLst/>
              </a:prstGeom>
              <a:ln w="19050" cap="rnd">
                <a:solidFill>
                  <a:schemeClr val="accent6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Gerade Verbindung mit Pfeil 18"/>
            <p:cNvCxnSpPr/>
            <p:nvPr/>
          </p:nvCxnSpPr>
          <p:spPr>
            <a:xfrm flipH="1">
              <a:off x="3176960" y="949241"/>
              <a:ext cx="10375" cy="95055"/>
            </a:xfrm>
            <a:prstGeom prst="straightConnector1">
              <a:avLst/>
            </a:prstGeom>
            <a:ln w="12700" cap="rnd"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28000">
                    <a:schemeClr val="accent2">
                      <a:lumMod val="0"/>
                      <a:lumOff val="100000"/>
                    </a:schemeClr>
                  </a:gs>
                  <a:gs pos="74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 flipH="1">
              <a:off x="2160000" y="0"/>
              <a:ext cx="0" cy="12221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2875754" y="1056477"/>
              <a:ext cx="72000" cy="7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094035" y="1058858"/>
              <a:ext cx="72000" cy="7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115466" y="894553"/>
              <a:ext cx="28800" cy="28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187697" y="896400"/>
              <a:ext cx="28800" cy="28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37" name="Rechteck 36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5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9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Zielsituationen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herbeiführen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779821" cy="88273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7.6: Die optische Time-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-Variable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Bestimmung der Zeit bis zum Kontakt mit einem sich annähernden Objekt (mit schematisch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vereinfachter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Darstellung der Brechung einfallender Lichtstrahlen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190)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rafik]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1752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Abb. 7.6 / Baseball: Free-Photos (pixabay.com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/baseball-dirty-sport-ball-old-1149493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40000" y="360000"/>
            <a:ext cx="4320000" cy="1404000"/>
            <a:chOff x="540000" y="360000"/>
            <a:chExt cx="4320000" cy="1404000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35138" y="287973"/>
              <a:ext cx="1224000" cy="1526632"/>
            </a:xfrm>
            <a:prstGeom prst="rect">
              <a:avLst/>
            </a:prstGeom>
          </p:spPr>
        </p:pic>
        <p:cxnSp>
          <p:nvCxnSpPr>
            <p:cNvPr id="22" name="Gerader Verbinder 21"/>
            <p:cNvCxnSpPr/>
            <p:nvPr/>
          </p:nvCxnSpPr>
          <p:spPr>
            <a:xfrm>
              <a:off x="1079514" y="818933"/>
              <a:ext cx="0" cy="489364"/>
            </a:xfrm>
            <a:prstGeom prst="line">
              <a:avLst/>
            </a:prstGeom>
            <a:ln w="28575" cap="rnd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>
              <a:off x="773662" y="941276"/>
              <a:ext cx="0" cy="259975"/>
            </a:xfrm>
            <a:prstGeom prst="line">
              <a:avLst/>
            </a:prstGeom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23"/>
            <p:cNvGrpSpPr/>
            <p:nvPr/>
          </p:nvGrpSpPr>
          <p:grpSpPr>
            <a:xfrm>
              <a:off x="681906" y="1368001"/>
              <a:ext cx="3947373" cy="276999"/>
              <a:chOff x="1221906" y="3272580"/>
              <a:chExt cx="3947373" cy="276999"/>
            </a:xfrm>
          </p:grpSpPr>
          <p:sp>
            <p:nvSpPr>
              <p:cNvPr id="44" name="Textfeld 43"/>
              <p:cNvSpPr txBox="1"/>
              <p:nvPr/>
            </p:nvSpPr>
            <p:spPr>
              <a:xfrm>
                <a:off x="4953309" y="3272580"/>
                <a:ext cx="21597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de-DE" sz="1200" baseline="-25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2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4035751" y="3272580"/>
                <a:ext cx="21597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de-DE" sz="12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CH" sz="1200" baseline="-25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Gerade Verbindung mit Pfeil 45"/>
              <p:cNvCxnSpPr/>
              <p:nvPr/>
            </p:nvCxnSpPr>
            <p:spPr>
              <a:xfrm flipH="1" flipV="1">
                <a:off x="4215504" y="3420000"/>
                <a:ext cx="864000" cy="0"/>
              </a:xfrm>
              <a:prstGeom prst="straightConnector1">
                <a:avLst/>
              </a:prstGeom>
              <a:ln w="12700" cap="rnd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0">
                      <a:schemeClr val="accent1">
                        <a:lumMod val="0"/>
                        <a:lumOff val="100000"/>
                      </a:schemeClr>
                    </a:gs>
                    <a:gs pos="72000">
                      <a:schemeClr val="accent1">
                        <a:lumMod val="100000"/>
                      </a:schemeClr>
                    </a:gs>
                  </a:gsLst>
                  <a:lin ang="0" scaled="0"/>
                  <a:tileRect/>
                </a:gra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feld 46"/>
              <p:cNvSpPr txBox="1"/>
              <p:nvPr/>
            </p:nvSpPr>
            <p:spPr>
              <a:xfrm>
                <a:off x="1527759" y="3272580"/>
                <a:ext cx="21597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de-DE" sz="12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de-CH" sz="1200" baseline="-25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1221906" y="3272580"/>
                <a:ext cx="215970" cy="276999"/>
              </a:xfrm>
              <a:prstGeom prst="rect">
                <a:avLst/>
              </a:prstGeom>
              <a:noFill/>
              <a:scene3d>
                <a:camera prst="orthographicFront">
                  <a:rot lat="0" lon="0" rev="60000"/>
                </a:camera>
                <a:lightRig rig="threePt" dir="t"/>
              </a:scene3d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de-DE" sz="1200" baseline="-25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2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9" name="Gerade Verbindung mit Pfeil 48"/>
              <p:cNvCxnSpPr/>
              <p:nvPr/>
            </p:nvCxnSpPr>
            <p:spPr>
              <a:xfrm flipV="1">
                <a:off x="1281600" y="3420000"/>
                <a:ext cx="288000" cy="0"/>
              </a:xfrm>
              <a:prstGeom prst="straightConnector1">
                <a:avLst/>
              </a:prstGeom>
              <a:ln w="12700" cap="rnd"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11000">
                      <a:schemeClr val="accent1">
                        <a:lumMod val="0"/>
                        <a:lumOff val="100000"/>
                      </a:schemeClr>
                    </a:gs>
                    <a:gs pos="45000">
                      <a:schemeClr val="accent1">
                        <a:lumMod val="100000"/>
                      </a:schemeClr>
                    </a:gs>
                  </a:gsLst>
                  <a:lin ang="0" scaled="0"/>
                  <a:tileRect/>
                </a:gra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Gerader Verbinder 25"/>
            <p:cNvCxnSpPr/>
            <p:nvPr/>
          </p:nvCxnSpPr>
          <p:spPr>
            <a:xfrm flipH="1" flipV="1">
              <a:off x="1094942" y="806348"/>
              <a:ext cx="410589" cy="0"/>
            </a:xfrm>
            <a:prstGeom prst="line">
              <a:avLst/>
            </a:prstGeom>
            <a:ln w="12700" cap="rnd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 flipH="1" flipV="1">
              <a:off x="1094807" y="1318651"/>
              <a:ext cx="410589" cy="0"/>
            </a:xfrm>
            <a:prstGeom prst="line">
              <a:avLst/>
            </a:prstGeom>
            <a:ln w="12700" cap="rnd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flipH="1" flipV="1">
              <a:off x="773662" y="928689"/>
              <a:ext cx="688169" cy="0"/>
            </a:xfrm>
            <a:prstGeom prst="line">
              <a:avLst/>
            </a:prstGeom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 flipH="1" flipV="1">
              <a:off x="773662" y="1196183"/>
              <a:ext cx="688169" cy="0"/>
            </a:xfrm>
            <a:prstGeom prst="line">
              <a:avLst/>
            </a:prstGeom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Grafik 29"/>
            <p:cNvPicPr>
              <a:picLocks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400" y="810000"/>
              <a:ext cx="432000" cy="432000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600" y="810000"/>
              <a:ext cx="432000" cy="432000"/>
            </a:xfrm>
            <a:prstGeom prst="rect">
              <a:avLst/>
            </a:prstGeom>
          </p:spPr>
        </p:pic>
        <p:cxnSp>
          <p:nvCxnSpPr>
            <p:cNvPr id="32" name="Gerader Verbinder 31"/>
            <p:cNvCxnSpPr/>
            <p:nvPr/>
          </p:nvCxnSpPr>
          <p:spPr>
            <a:xfrm flipH="1">
              <a:off x="1535888" y="809241"/>
              <a:ext cx="2987335" cy="377555"/>
            </a:xfrm>
            <a:prstGeom prst="line">
              <a:avLst/>
            </a:prstGeom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H="1" flipV="1">
              <a:off x="1502505" y="926814"/>
              <a:ext cx="3002191" cy="315374"/>
            </a:xfrm>
            <a:prstGeom prst="line">
              <a:avLst/>
            </a:prstGeom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H="1">
              <a:off x="1587880" y="823926"/>
              <a:ext cx="1944918" cy="492767"/>
            </a:xfrm>
            <a:prstGeom prst="line">
              <a:avLst/>
            </a:prstGeom>
            <a:ln w="12700" cap="rnd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 flipH="1" flipV="1">
              <a:off x="1537303" y="813994"/>
              <a:ext cx="1995495" cy="418017"/>
            </a:xfrm>
            <a:prstGeom prst="line">
              <a:avLst/>
            </a:prstGeom>
            <a:ln w="12700" cap="rnd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540000" y="360000"/>
              <a:ext cx="4320000" cy="1404000"/>
            </a:xfrm>
            <a:prstGeom prst="rect">
              <a:avLst/>
            </a:prstGeom>
            <a:noFill/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37" name="Rechteck 36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Grafik 39"/>
            <p:cNvPicPr>
              <a:picLocks noChangeAspect="1"/>
            </p:cNvPicPr>
            <p:nvPr/>
          </p:nvPicPr>
          <p:blipFill rotWithShape="1">
            <a:blip r:embed="rId6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50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Zielsituationen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herbeiführen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779821" cy="88273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7.6: Die optische Time-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-Variable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Bestimmung der Zeit bis zum Kontakt mit einem sich annähernden Objekt (mit schematisch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vereinfachter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Darstellung der Brechung einfallender Lichtstrahlen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190)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[Diagramme]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1752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Abb. 7.6 / Baseball: Free-Photos (pixabay.com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/baseball-dirty-sport-ball-old-1149493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40000" y="360000"/>
            <a:ext cx="4320000" cy="3816000"/>
            <a:chOff x="653825" y="720000"/>
            <a:chExt cx="4320000" cy="3816000"/>
          </a:xfrm>
        </p:grpSpPr>
        <p:graphicFrame>
          <p:nvGraphicFramePr>
            <p:cNvPr id="18" name="Diagramm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2117789"/>
                </p:ext>
              </p:extLst>
            </p:nvPr>
          </p:nvGraphicFramePr>
          <p:xfrm>
            <a:off x="689825" y="2593370"/>
            <a:ext cx="2088000" cy="19412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Diagramm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9327652"/>
                </p:ext>
              </p:extLst>
            </p:nvPr>
          </p:nvGraphicFramePr>
          <p:xfrm>
            <a:off x="2831825" y="2593370"/>
            <a:ext cx="2088000" cy="19412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6" name="Diagramm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5970921"/>
                </p:ext>
              </p:extLst>
            </p:nvPr>
          </p:nvGraphicFramePr>
          <p:xfrm>
            <a:off x="689825" y="723985"/>
            <a:ext cx="2068560" cy="19412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7" name="Diagramm 3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3649008"/>
                </p:ext>
              </p:extLst>
            </p:nvPr>
          </p:nvGraphicFramePr>
          <p:xfrm>
            <a:off x="2849825" y="723985"/>
            <a:ext cx="2070000" cy="19412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Rechteck 37"/>
            <p:cNvSpPr/>
            <p:nvPr/>
          </p:nvSpPr>
          <p:spPr>
            <a:xfrm>
              <a:off x="653825" y="720000"/>
              <a:ext cx="4320000" cy="3816000"/>
            </a:xfrm>
            <a:prstGeom prst="rect">
              <a:avLst/>
            </a:prstGeom>
            <a:noFill/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1013825" y="2164877"/>
              <a:ext cx="3871847" cy="2044431"/>
              <a:chOff x="360000" y="2882907"/>
              <a:chExt cx="3871847" cy="2047290"/>
            </a:xfrm>
          </p:grpSpPr>
          <p:sp>
            <p:nvSpPr>
              <p:cNvPr id="40" name="Textfeld 39"/>
              <p:cNvSpPr txBox="1"/>
              <p:nvPr/>
            </p:nvSpPr>
            <p:spPr>
              <a:xfrm>
                <a:off x="360646" y="2889257"/>
                <a:ext cx="1694695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rtlCol="0">
                <a:spAutoFit/>
              </a:bodyPr>
              <a:lstStyle/>
              <a:p>
                <a:r>
                  <a:rPr lang="de-CH" sz="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-200                 </a:t>
                </a:r>
                <a:r>
                  <a:rPr lang="de-CH" sz="8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-100                   0</a:t>
                </a:r>
                <a:endParaRPr lang="de-CH" sz="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2530470" y="2882907"/>
                <a:ext cx="1694695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rtlCol="0">
                <a:spAutoFit/>
              </a:bodyPr>
              <a:lstStyle/>
              <a:p>
                <a:r>
                  <a:rPr lang="de-CH" sz="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-200                </a:t>
                </a:r>
                <a:r>
                  <a:rPr lang="de-CH" sz="8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-100                    0</a:t>
                </a:r>
                <a:endParaRPr lang="de-CH" sz="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360000" y="4760920"/>
                <a:ext cx="1723549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rtlCol="0">
                <a:spAutoFit/>
              </a:bodyPr>
              <a:lstStyle/>
              <a:p>
                <a:r>
                  <a:rPr lang="de-CH" sz="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-200                 </a:t>
                </a:r>
                <a:r>
                  <a:rPr lang="de-CH" sz="8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-100                    0</a:t>
                </a:r>
                <a:endParaRPr lang="de-CH" sz="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2537152" y="4760919"/>
                <a:ext cx="1694695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rtlCol="0">
                <a:spAutoFit/>
              </a:bodyPr>
              <a:lstStyle/>
              <a:p>
                <a:r>
                  <a:rPr lang="de-CH" sz="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-200                </a:t>
                </a:r>
                <a:r>
                  <a:rPr lang="de-CH" sz="8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-100                    0</a:t>
                </a:r>
                <a:endParaRPr lang="de-CH" sz="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1669826" y="849085"/>
              <a:ext cx="520976" cy="3432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Tischtennis</a:t>
              </a:r>
            </a:p>
            <a:p>
              <a:pPr>
                <a:spcAft>
                  <a:spcPts val="400"/>
                </a:spcAft>
              </a:pPr>
              <a:r>
                <a:rPr lang="de-CH" sz="800" dirty="0">
                  <a:latin typeface="Arial" panose="020B0604020202020204" pitchFamily="34" charset="0"/>
                  <a:cs typeface="Arial" panose="020B0604020202020204" pitchFamily="34" charset="0"/>
                </a:rPr>
                <a:t>Fußball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832003" y="849809"/>
              <a:ext cx="520976" cy="3432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Tischtennis</a:t>
              </a:r>
            </a:p>
            <a:p>
              <a:pPr>
                <a:spcAft>
                  <a:spcPts val="400"/>
                </a:spcAft>
              </a:pPr>
              <a:r>
                <a:rPr lang="de-CH" sz="800" dirty="0">
                  <a:latin typeface="Arial" panose="020B0604020202020204" pitchFamily="34" charset="0"/>
                  <a:cs typeface="Arial" panose="020B0604020202020204" pitchFamily="34" charset="0"/>
                </a:rPr>
                <a:t>Fußball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663473" y="2711793"/>
              <a:ext cx="520976" cy="3432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Tischtennis</a:t>
              </a:r>
            </a:p>
            <a:p>
              <a:pPr>
                <a:spcAft>
                  <a:spcPts val="400"/>
                </a:spcAft>
              </a:pPr>
              <a:r>
                <a:rPr lang="de-CH" sz="800" dirty="0">
                  <a:latin typeface="Arial" panose="020B0604020202020204" pitchFamily="34" charset="0"/>
                  <a:cs typeface="Arial" panose="020B0604020202020204" pitchFamily="34" charset="0"/>
                </a:rPr>
                <a:t>Fußball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124097" y="2712004"/>
              <a:ext cx="520976" cy="3432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Tischtennis</a:t>
              </a:r>
            </a:p>
            <a:p>
              <a:pPr>
                <a:spcAft>
                  <a:spcPts val="400"/>
                </a:spcAft>
              </a:pPr>
              <a:r>
                <a:rPr lang="de-CH" sz="800" dirty="0">
                  <a:latin typeface="Arial" panose="020B0604020202020204" pitchFamily="34" charset="0"/>
                  <a:cs typeface="Arial" panose="020B0604020202020204" pitchFamily="34" charset="0"/>
                </a:rPr>
                <a:t>Fußball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40000" y="360000"/>
            <a:ext cx="1116000" cy="1584000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22" name="Rechteck 21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7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7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Wahrnehmungs-Handlungs-Kopplung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7.1: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Zielsituationen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herbeiführen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7.7: Das OAC-Modell für die Wahrnehmungs-Handlungs-Kopplung beim Fangen von hohen Bällen (Hochachsen: Abbildwerte in künstlichen Einheiten)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McLeod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Dienes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1993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193)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5219999" y="3405600"/>
            <a:ext cx="3748435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McLeod, P. &amp; Dienes, Z. (1993). Running to catch the ball.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362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(6415),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doi.org/10.1038/362023a0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2" name="Grafik 1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486000" y="360000"/>
            <a:ext cx="4435620" cy="3780000"/>
            <a:chOff x="486000" y="360000"/>
            <a:chExt cx="4435620" cy="3780000"/>
          </a:xfrm>
        </p:grpSpPr>
        <p:grpSp>
          <p:nvGrpSpPr>
            <p:cNvPr id="85" name="Gruppieren 84"/>
            <p:cNvGrpSpPr/>
            <p:nvPr/>
          </p:nvGrpSpPr>
          <p:grpSpPr>
            <a:xfrm>
              <a:off x="486000" y="360000"/>
              <a:ext cx="4435620" cy="3780000"/>
              <a:chOff x="-36000" y="0"/>
              <a:chExt cx="4435620" cy="3780000"/>
            </a:xfrm>
          </p:grpSpPr>
          <p:graphicFrame>
            <p:nvGraphicFramePr>
              <p:cNvPr id="86" name="Diagramm 8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5556331"/>
                  </p:ext>
                </p:extLst>
              </p:nvPr>
            </p:nvGraphicFramePr>
            <p:xfrm>
              <a:off x="-36000" y="1584000"/>
              <a:ext cx="1512000" cy="190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87" name="Diagramm 8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7731005"/>
                  </p:ext>
                </p:extLst>
              </p:nvPr>
            </p:nvGraphicFramePr>
            <p:xfrm>
              <a:off x="1404000" y="1584000"/>
              <a:ext cx="1512000" cy="190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88" name="Diagramm 8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2106144"/>
                  </p:ext>
                </p:extLst>
              </p:nvPr>
            </p:nvGraphicFramePr>
            <p:xfrm>
              <a:off x="2844000" y="1584000"/>
              <a:ext cx="1512000" cy="190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pSp>
            <p:nvGrpSpPr>
              <p:cNvPr id="89" name="Gruppieren 88"/>
              <p:cNvGrpSpPr/>
              <p:nvPr/>
            </p:nvGrpSpPr>
            <p:grpSpPr>
              <a:xfrm>
                <a:off x="144000" y="3420000"/>
                <a:ext cx="4068000" cy="246221"/>
                <a:chOff x="144000" y="3312000"/>
                <a:chExt cx="4068000" cy="246221"/>
              </a:xfrm>
            </p:grpSpPr>
            <p:sp>
              <p:nvSpPr>
                <p:cNvPr id="159" name="Textfeld 158"/>
                <p:cNvSpPr txBox="1"/>
                <p:nvPr/>
              </p:nvSpPr>
              <p:spPr>
                <a:xfrm>
                  <a:off x="144000" y="3312000"/>
                  <a:ext cx="1188000" cy="24622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36000" rIns="0" rtlCol="0">
                  <a:spAutoFit/>
                </a:bodyPr>
                <a:lstStyle/>
                <a:p>
                  <a:r>
                    <a:rPr lang="de-DE" sz="1000" b="1" dirty="0" smtClean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 </a:t>
                  </a:r>
                  <a:r>
                    <a:rPr lang="de-DE" sz="10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»nach </a:t>
                  </a:r>
                  <a:r>
                    <a:rPr lang="de-DE" sz="1000" b="1" dirty="0" smtClean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hinten«</a:t>
                  </a:r>
                  <a:endParaRPr lang="de-CH" sz="10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Textfeld 159"/>
                <p:cNvSpPr txBox="1"/>
                <p:nvPr/>
              </p:nvSpPr>
              <p:spPr>
                <a:xfrm>
                  <a:off x="3024000" y="3312000"/>
                  <a:ext cx="1188000" cy="24622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36000" rIns="0" rtlCol="0">
                  <a:spAutoFit/>
                </a:bodyPr>
                <a:lstStyle/>
                <a:p>
                  <a:r>
                    <a:rPr lang="de-DE" sz="1000" b="1" dirty="0" smtClean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 </a:t>
                  </a:r>
                  <a:r>
                    <a:rPr lang="de-DE" sz="10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»nach </a:t>
                  </a:r>
                  <a:r>
                    <a:rPr lang="de-DE" sz="1000" b="1" dirty="0" smtClean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vorne«</a:t>
                  </a:r>
                  <a:endParaRPr lang="de-CH" sz="10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Textfeld 160"/>
                <p:cNvSpPr txBox="1"/>
                <p:nvPr/>
              </p:nvSpPr>
              <p:spPr>
                <a:xfrm>
                  <a:off x="1583999" y="3312000"/>
                  <a:ext cx="1292947" cy="24622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lIns="36000" rIns="0" rtlCol="0">
                  <a:spAutoFit/>
                </a:bodyPr>
                <a:lstStyle/>
                <a:p>
                  <a:r>
                    <a:rPr lang="de-DE" sz="1000" b="1" dirty="0" smtClean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 </a:t>
                  </a:r>
                  <a:r>
                    <a:rPr lang="de-DE" sz="1000" b="1" dirty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»</a:t>
                  </a:r>
                  <a:r>
                    <a:rPr lang="de-DE" sz="1000" b="1" dirty="0" smtClean="0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passt genau«</a:t>
                  </a:r>
                  <a:endParaRPr lang="de-CH" sz="10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0" name="Gruppieren 89"/>
              <p:cNvGrpSpPr/>
              <p:nvPr/>
            </p:nvGrpSpPr>
            <p:grpSpPr>
              <a:xfrm>
                <a:off x="72000" y="108000"/>
                <a:ext cx="4327620" cy="1381542"/>
                <a:chOff x="72000" y="54000"/>
                <a:chExt cx="4327620" cy="1381542"/>
              </a:xfrm>
            </p:grpSpPr>
            <p:grpSp>
              <p:nvGrpSpPr>
                <p:cNvPr id="99" name="Gruppieren 98"/>
                <p:cNvGrpSpPr/>
                <p:nvPr/>
              </p:nvGrpSpPr>
              <p:grpSpPr>
                <a:xfrm>
                  <a:off x="72000" y="266463"/>
                  <a:ext cx="4131728" cy="1169079"/>
                  <a:chOff x="72000" y="266463"/>
                  <a:chExt cx="4131728" cy="1169079"/>
                </a:xfrm>
              </p:grpSpPr>
              <p:cxnSp>
                <p:nvCxnSpPr>
                  <p:cNvPr id="141" name="Gerader Verbinder 140"/>
                  <p:cNvCxnSpPr/>
                  <p:nvPr/>
                </p:nvCxnSpPr>
                <p:spPr>
                  <a:xfrm flipV="1">
                    <a:off x="72000" y="806801"/>
                    <a:ext cx="1257482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Gerader Verbinder 141"/>
                  <p:cNvCxnSpPr/>
                  <p:nvPr/>
                </p:nvCxnSpPr>
                <p:spPr>
                  <a:xfrm>
                    <a:off x="431395" y="806801"/>
                    <a:ext cx="0" cy="628741"/>
                  </a:xfrm>
                  <a:prstGeom prst="line">
                    <a:avLst/>
                  </a:prstGeom>
                  <a:ln w="19050" cap="rnd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Gerader Verbinder 142"/>
                  <p:cNvCxnSpPr/>
                  <p:nvPr/>
                </p:nvCxnSpPr>
                <p:spPr>
                  <a:xfrm flipH="1">
                    <a:off x="432850" y="309992"/>
                    <a:ext cx="320902" cy="1074418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Gerader Verbinder 143"/>
                  <p:cNvCxnSpPr/>
                  <p:nvPr/>
                </p:nvCxnSpPr>
                <p:spPr>
                  <a:xfrm flipH="1">
                    <a:off x="432996" y="266463"/>
                    <a:ext cx="465629" cy="846173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Gerader Verbinder 144"/>
                  <p:cNvCxnSpPr/>
                  <p:nvPr/>
                </p:nvCxnSpPr>
                <p:spPr>
                  <a:xfrm flipH="1">
                    <a:off x="428625" y="332978"/>
                    <a:ext cx="612231" cy="658051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Gerader Verbinder 145"/>
                  <p:cNvCxnSpPr/>
                  <p:nvPr/>
                </p:nvCxnSpPr>
                <p:spPr>
                  <a:xfrm flipH="1">
                    <a:off x="432997" y="512772"/>
                    <a:ext cx="751623" cy="375543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Gerader Verbinder 146"/>
                  <p:cNvCxnSpPr/>
                  <p:nvPr/>
                </p:nvCxnSpPr>
                <p:spPr>
                  <a:xfrm flipV="1">
                    <a:off x="1509123" y="806583"/>
                    <a:ext cx="1257482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Gerader Verbinder 147"/>
                  <p:cNvCxnSpPr/>
                  <p:nvPr/>
                </p:nvCxnSpPr>
                <p:spPr>
                  <a:xfrm flipH="1">
                    <a:off x="1686661" y="308026"/>
                    <a:ext cx="504044" cy="789386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Gerader Verbinder 148"/>
                  <p:cNvCxnSpPr/>
                  <p:nvPr/>
                </p:nvCxnSpPr>
                <p:spPr>
                  <a:xfrm flipH="1">
                    <a:off x="1693065" y="276939"/>
                    <a:ext cx="639914" cy="734894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Gerader Verbinder 149"/>
                  <p:cNvCxnSpPr/>
                  <p:nvPr/>
                </p:nvCxnSpPr>
                <p:spPr>
                  <a:xfrm flipH="1">
                    <a:off x="1693663" y="332570"/>
                    <a:ext cx="784467" cy="617063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Gerader Verbinder 150"/>
                  <p:cNvCxnSpPr/>
                  <p:nvPr/>
                </p:nvCxnSpPr>
                <p:spPr>
                  <a:xfrm flipH="1">
                    <a:off x="1687711" y="512144"/>
                    <a:ext cx="933262" cy="370361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Gerader Verbinder 151"/>
                  <p:cNvCxnSpPr/>
                  <p:nvPr/>
                </p:nvCxnSpPr>
                <p:spPr>
                  <a:xfrm>
                    <a:off x="1688763" y="806583"/>
                    <a:ext cx="0" cy="628741"/>
                  </a:xfrm>
                  <a:prstGeom prst="line">
                    <a:avLst/>
                  </a:prstGeom>
                  <a:ln w="19050" cap="rnd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Gerader Verbinder 152"/>
                  <p:cNvCxnSpPr/>
                  <p:nvPr/>
                </p:nvCxnSpPr>
                <p:spPr>
                  <a:xfrm flipV="1">
                    <a:off x="2946246" y="806583"/>
                    <a:ext cx="1257482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Gerader Verbinder 153"/>
                  <p:cNvCxnSpPr/>
                  <p:nvPr/>
                </p:nvCxnSpPr>
                <p:spPr>
                  <a:xfrm flipH="1">
                    <a:off x="2945531" y="310403"/>
                    <a:ext cx="682296" cy="688874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Gerader Verbinder 154"/>
                  <p:cNvCxnSpPr/>
                  <p:nvPr/>
                </p:nvCxnSpPr>
                <p:spPr>
                  <a:xfrm flipH="1">
                    <a:off x="2946960" y="269867"/>
                    <a:ext cx="824261" cy="693966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Gerader Verbinder 155"/>
                  <p:cNvCxnSpPr/>
                  <p:nvPr/>
                </p:nvCxnSpPr>
                <p:spPr>
                  <a:xfrm flipH="1">
                    <a:off x="2948561" y="331380"/>
                    <a:ext cx="965502" cy="586562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Gerader Verbinder 156"/>
                  <p:cNvCxnSpPr/>
                  <p:nvPr/>
                </p:nvCxnSpPr>
                <p:spPr>
                  <a:xfrm flipH="1">
                    <a:off x="2947847" y="512145"/>
                    <a:ext cx="1111437" cy="353181"/>
                  </a:xfrm>
                  <a:prstGeom prst="line">
                    <a:avLst/>
                  </a:prstGeom>
                  <a:ln w="9525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Gerader Verbinder 157"/>
                  <p:cNvCxnSpPr/>
                  <p:nvPr/>
                </p:nvCxnSpPr>
                <p:spPr>
                  <a:xfrm>
                    <a:off x="2946246" y="806583"/>
                    <a:ext cx="0" cy="628741"/>
                  </a:xfrm>
                  <a:prstGeom prst="line">
                    <a:avLst/>
                  </a:prstGeom>
                  <a:ln w="19050" cap="rnd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100" name="Diagramm 9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910234641"/>
                    </p:ext>
                  </p:extLst>
                </p:nvPr>
              </p:nvGraphicFramePr>
              <p:xfrm>
                <a:off x="3166862" y="54000"/>
                <a:ext cx="1173162" cy="882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graphicFrame>
              <p:nvGraphicFramePr>
                <p:cNvPr id="101" name="Diagramm 100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054844492"/>
                    </p:ext>
                  </p:extLst>
                </p:nvPr>
              </p:nvGraphicFramePr>
              <p:xfrm>
                <a:off x="1735200" y="54000"/>
                <a:ext cx="1173162" cy="882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graphicFrame>
              <p:nvGraphicFramePr>
                <p:cNvPr id="102" name="Diagramm 10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99422784"/>
                    </p:ext>
                  </p:extLst>
                </p:nvPr>
              </p:nvGraphicFramePr>
              <p:xfrm>
                <a:off x="295200" y="54000"/>
                <a:ext cx="1173162" cy="882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grpSp>
              <p:nvGrpSpPr>
                <p:cNvPr id="103" name="Gruppieren 102"/>
                <p:cNvGrpSpPr/>
                <p:nvPr/>
              </p:nvGrpSpPr>
              <p:grpSpPr>
                <a:xfrm>
                  <a:off x="618964" y="74670"/>
                  <a:ext cx="3780656" cy="995827"/>
                  <a:chOff x="618964" y="74670"/>
                  <a:chExt cx="3780656" cy="995827"/>
                </a:xfrm>
              </p:grpSpPr>
              <p:grpSp>
                <p:nvGrpSpPr>
                  <p:cNvPr id="104" name="Gruppieren 103"/>
                  <p:cNvGrpSpPr/>
                  <p:nvPr/>
                </p:nvGrpSpPr>
                <p:grpSpPr>
                  <a:xfrm>
                    <a:off x="618964" y="74670"/>
                    <a:ext cx="3780656" cy="822466"/>
                    <a:chOff x="618964" y="50850"/>
                    <a:chExt cx="3780656" cy="822466"/>
                  </a:xfrm>
                </p:grpSpPr>
                <p:sp>
                  <p:nvSpPr>
                    <p:cNvPr id="126" name="Textfeld 125"/>
                    <p:cNvSpPr txBox="1"/>
                    <p:nvPr/>
                  </p:nvSpPr>
                  <p:spPr>
                    <a:xfrm>
                      <a:off x="618964" y="83828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Textfeld 126"/>
                    <p:cNvSpPr txBox="1"/>
                    <p:nvPr/>
                  </p:nvSpPr>
                  <p:spPr>
                    <a:xfrm>
                      <a:off x="801974" y="51068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Textfeld 127"/>
                    <p:cNvSpPr txBox="1"/>
                    <p:nvPr/>
                  </p:nvSpPr>
                  <p:spPr>
                    <a:xfrm>
                      <a:off x="971925" y="136444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9" name="Textfeld 128"/>
                    <p:cNvSpPr txBox="1"/>
                    <p:nvPr/>
                  </p:nvSpPr>
                  <p:spPr>
                    <a:xfrm>
                      <a:off x="1127209" y="339206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0" name="Textfeld 129"/>
                    <p:cNvSpPr txBox="1"/>
                    <p:nvPr/>
                  </p:nvSpPr>
                  <p:spPr>
                    <a:xfrm>
                      <a:off x="1271678" y="657872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Textfeld 130"/>
                    <p:cNvSpPr txBox="1"/>
                    <p:nvPr/>
                  </p:nvSpPr>
                  <p:spPr>
                    <a:xfrm>
                      <a:off x="2056087" y="83610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Textfeld 131"/>
                    <p:cNvSpPr txBox="1"/>
                    <p:nvPr/>
                  </p:nvSpPr>
                  <p:spPr>
                    <a:xfrm>
                      <a:off x="2239097" y="50850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3" name="Textfeld 132"/>
                    <p:cNvSpPr txBox="1"/>
                    <p:nvPr/>
                  </p:nvSpPr>
                  <p:spPr>
                    <a:xfrm>
                      <a:off x="2409048" y="136226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4" name="Textfeld 133"/>
                    <p:cNvSpPr txBox="1"/>
                    <p:nvPr/>
                  </p:nvSpPr>
                  <p:spPr>
                    <a:xfrm>
                      <a:off x="2564332" y="338988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5" name="Textfeld 134"/>
                    <p:cNvSpPr txBox="1"/>
                    <p:nvPr/>
                  </p:nvSpPr>
                  <p:spPr>
                    <a:xfrm>
                      <a:off x="2708801" y="657654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6" name="Textfeld 135"/>
                    <p:cNvSpPr txBox="1"/>
                    <p:nvPr/>
                  </p:nvSpPr>
                  <p:spPr>
                    <a:xfrm>
                      <a:off x="3493210" y="83610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7" name="Textfeld 136"/>
                    <p:cNvSpPr txBox="1"/>
                    <p:nvPr/>
                  </p:nvSpPr>
                  <p:spPr>
                    <a:xfrm>
                      <a:off x="3676220" y="50850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8" name="Textfeld 137"/>
                    <p:cNvSpPr txBox="1"/>
                    <p:nvPr/>
                  </p:nvSpPr>
                  <p:spPr>
                    <a:xfrm>
                      <a:off x="3846171" y="136226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9" name="Textfeld 138"/>
                    <p:cNvSpPr txBox="1"/>
                    <p:nvPr/>
                  </p:nvSpPr>
                  <p:spPr>
                    <a:xfrm>
                      <a:off x="4001455" y="338988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0" name="Textfeld 139"/>
                    <p:cNvSpPr txBox="1"/>
                    <p:nvPr/>
                  </p:nvSpPr>
                  <p:spPr>
                    <a:xfrm>
                      <a:off x="4145923" y="657654"/>
                      <a:ext cx="253697" cy="215444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60000"/>
                      </a:camera>
                      <a:lightRig rig="threePt" dir="t"/>
                    </a:scene3d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ctr"/>
                      <a:r>
                        <a:rPr lang="de-DE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CH" sz="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05" name="Gerader Verbinder 104"/>
                  <p:cNvCxnSpPr/>
                  <p:nvPr/>
                </p:nvCxnSpPr>
                <p:spPr>
                  <a:xfrm>
                    <a:off x="619549" y="831297"/>
                    <a:ext cx="107784" cy="107784"/>
                  </a:xfrm>
                  <a:prstGeom prst="line">
                    <a:avLst/>
                  </a:prstGeom>
                  <a:ln w="12700" cap="rnd">
                    <a:solidFill>
                      <a:schemeClr val="tx1"/>
                    </a:solidFill>
                    <a:headEnd type="triangle" w="lg" len="med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feld 105"/>
                  <p:cNvSpPr txBox="1"/>
                  <p:nvPr/>
                </p:nvSpPr>
                <p:spPr>
                  <a:xfrm>
                    <a:off x="740365" y="855053"/>
                    <a:ext cx="603763" cy="21544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60000"/>
                    </a:camera>
                    <a:lightRig rig="threePt" dir="t"/>
                  </a:scene3d>
                </p:spPr>
                <p:txBody>
                  <a:bodyPr wrap="square" lIns="0" rIns="0" rtlCol="0">
                    <a:spAutoFit/>
                  </a:bodyPr>
                  <a:lstStyle/>
                  <a:p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Standort</a:t>
                    </a:r>
                    <a:endParaRPr lang="de-CH" sz="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07" name="Gerader Verbinder 106"/>
                  <p:cNvCxnSpPr/>
                  <p:nvPr/>
                </p:nvCxnSpPr>
                <p:spPr>
                  <a:xfrm>
                    <a:off x="1875909" y="829757"/>
                    <a:ext cx="107784" cy="107784"/>
                  </a:xfrm>
                  <a:prstGeom prst="line">
                    <a:avLst/>
                  </a:prstGeom>
                  <a:ln w="12700" cap="rnd">
                    <a:solidFill>
                      <a:schemeClr val="tx1"/>
                    </a:solidFill>
                    <a:headEnd type="triangle" w="lg" len="med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feld 107"/>
                  <p:cNvSpPr txBox="1"/>
                  <p:nvPr/>
                </p:nvSpPr>
                <p:spPr>
                  <a:xfrm>
                    <a:off x="1992915" y="853513"/>
                    <a:ext cx="603763" cy="21544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60000"/>
                    </a:camera>
                    <a:lightRig rig="threePt" dir="t"/>
                  </a:scene3d>
                </p:spPr>
                <p:txBody>
                  <a:bodyPr wrap="square" lIns="0" rIns="0" rtlCol="0">
                    <a:spAutoFit/>
                  </a:bodyPr>
                  <a:lstStyle/>
                  <a:p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Standort</a:t>
                    </a:r>
                    <a:endParaRPr lang="de-CH" sz="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09" name="Gerader Verbinder 108"/>
                  <p:cNvCxnSpPr/>
                  <p:nvPr/>
                </p:nvCxnSpPr>
                <p:spPr>
                  <a:xfrm>
                    <a:off x="3138681" y="829757"/>
                    <a:ext cx="107784" cy="107784"/>
                  </a:xfrm>
                  <a:prstGeom prst="line">
                    <a:avLst/>
                  </a:prstGeom>
                  <a:ln w="12700" cap="rnd">
                    <a:solidFill>
                      <a:schemeClr val="tx1"/>
                    </a:solidFill>
                    <a:headEnd type="triangle" w="lg" len="med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Textfeld 109"/>
                  <p:cNvSpPr txBox="1"/>
                  <p:nvPr/>
                </p:nvSpPr>
                <p:spPr>
                  <a:xfrm>
                    <a:off x="3255687" y="853513"/>
                    <a:ext cx="603763" cy="21544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60000"/>
                    </a:camera>
                    <a:lightRig rig="threePt" dir="t"/>
                  </a:scene3d>
                </p:spPr>
                <p:txBody>
                  <a:bodyPr wrap="square" lIns="0" rIns="0" rtlCol="0">
                    <a:spAutoFit/>
                  </a:bodyPr>
                  <a:lstStyle/>
                  <a:p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Standort</a:t>
                    </a:r>
                    <a:endParaRPr lang="de-CH" sz="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Ellipse 110"/>
                  <p:cNvSpPr/>
                  <p:nvPr/>
                </p:nvSpPr>
                <p:spPr>
                  <a:xfrm>
                    <a:off x="880382" y="250933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Ellipse 111"/>
                  <p:cNvSpPr/>
                  <p:nvPr/>
                </p:nvSpPr>
                <p:spPr>
                  <a:xfrm>
                    <a:off x="1024094" y="315094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" name="Ellipse 112"/>
                  <p:cNvSpPr/>
                  <p:nvPr/>
                </p:nvSpPr>
                <p:spPr>
                  <a:xfrm>
                    <a:off x="1167807" y="494292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Ellipse 113"/>
                  <p:cNvSpPr/>
                  <p:nvPr/>
                </p:nvSpPr>
                <p:spPr>
                  <a:xfrm>
                    <a:off x="736670" y="292516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Ellipse 114"/>
                  <p:cNvSpPr/>
                  <p:nvPr/>
                </p:nvSpPr>
                <p:spPr>
                  <a:xfrm>
                    <a:off x="1311519" y="788837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6" name="Ellipse 115"/>
                  <p:cNvSpPr/>
                  <p:nvPr/>
                </p:nvSpPr>
                <p:spPr>
                  <a:xfrm>
                    <a:off x="2317504" y="250715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7" name="Ellipse 116"/>
                  <p:cNvSpPr/>
                  <p:nvPr/>
                </p:nvSpPr>
                <p:spPr>
                  <a:xfrm>
                    <a:off x="2461216" y="314876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Ellipse 117"/>
                  <p:cNvSpPr/>
                  <p:nvPr/>
                </p:nvSpPr>
                <p:spPr>
                  <a:xfrm>
                    <a:off x="2604929" y="494074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9" name="Ellipse 118"/>
                  <p:cNvSpPr/>
                  <p:nvPr/>
                </p:nvSpPr>
                <p:spPr>
                  <a:xfrm>
                    <a:off x="2173792" y="292298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0" name="Ellipse 119"/>
                  <p:cNvSpPr/>
                  <p:nvPr/>
                </p:nvSpPr>
                <p:spPr>
                  <a:xfrm>
                    <a:off x="2748641" y="788619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1" name="Ellipse 120"/>
                  <p:cNvSpPr/>
                  <p:nvPr/>
                </p:nvSpPr>
                <p:spPr>
                  <a:xfrm>
                    <a:off x="3754627" y="250715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Ellipse 121"/>
                  <p:cNvSpPr/>
                  <p:nvPr/>
                </p:nvSpPr>
                <p:spPr>
                  <a:xfrm>
                    <a:off x="3898339" y="314876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Ellipse 122"/>
                  <p:cNvSpPr/>
                  <p:nvPr/>
                </p:nvSpPr>
                <p:spPr>
                  <a:xfrm>
                    <a:off x="4042052" y="494074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Ellipse 123"/>
                  <p:cNvSpPr/>
                  <p:nvPr/>
                </p:nvSpPr>
                <p:spPr>
                  <a:xfrm>
                    <a:off x="3610915" y="292298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Ellipse 124"/>
                  <p:cNvSpPr/>
                  <p:nvPr/>
                </p:nvSpPr>
                <p:spPr>
                  <a:xfrm>
                    <a:off x="4185764" y="788619"/>
                    <a:ext cx="35928" cy="359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sz="1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1" name="Rechteck 90"/>
              <p:cNvSpPr/>
              <p:nvPr/>
            </p:nvSpPr>
            <p:spPr>
              <a:xfrm>
                <a:off x="0" y="0"/>
                <a:ext cx="4320000" cy="345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92" name="Gruppieren 91"/>
              <p:cNvGrpSpPr/>
              <p:nvPr/>
            </p:nvGrpSpPr>
            <p:grpSpPr>
              <a:xfrm>
                <a:off x="0" y="3204000"/>
                <a:ext cx="4320000" cy="215822"/>
                <a:chOff x="0" y="3096000"/>
                <a:chExt cx="4320000" cy="215822"/>
              </a:xfrm>
            </p:grpSpPr>
            <p:sp>
              <p:nvSpPr>
                <p:cNvPr id="94" name="Rechteck 93"/>
                <p:cNvSpPr/>
                <p:nvPr/>
              </p:nvSpPr>
              <p:spPr>
                <a:xfrm>
                  <a:off x="0" y="3132000"/>
                  <a:ext cx="4320000" cy="171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95" name="Gruppieren 94"/>
                <p:cNvGrpSpPr/>
                <p:nvPr/>
              </p:nvGrpSpPr>
              <p:grpSpPr>
                <a:xfrm>
                  <a:off x="154800" y="3096000"/>
                  <a:ext cx="4115541" cy="215822"/>
                  <a:chOff x="154800" y="2952000"/>
                  <a:chExt cx="4115541" cy="215822"/>
                </a:xfrm>
              </p:grpSpPr>
              <p:sp>
                <p:nvSpPr>
                  <p:cNvPr id="96" name="Textfeld 95"/>
                  <p:cNvSpPr txBox="1"/>
                  <p:nvPr/>
                </p:nvSpPr>
                <p:spPr>
                  <a:xfrm>
                    <a:off x="154800" y="2952000"/>
                    <a:ext cx="1235541" cy="21544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60000"/>
                    </a:camera>
                    <a:lightRig rig="threePt" dir="t"/>
                  </a:scene3d>
                </p:spPr>
                <p:txBody>
                  <a:bodyPr wrap="square" lIns="0" rIns="0" rtlCol="0">
                    <a:spAutoFit/>
                  </a:bodyPr>
                  <a:lstStyle/>
                  <a:p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de-CH" sz="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" name="Textfeld 96"/>
                  <p:cNvSpPr txBox="1"/>
                  <p:nvPr/>
                </p:nvSpPr>
                <p:spPr>
                  <a:xfrm>
                    <a:off x="1594800" y="2952000"/>
                    <a:ext cx="1235541" cy="21544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60000"/>
                    </a:camera>
                    <a:lightRig rig="threePt" dir="t"/>
                  </a:scene3d>
                </p:spPr>
                <p:txBody>
                  <a:bodyPr wrap="square" lIns="0" rIns="0" rtlCol="0">
                    <a:spAutoFit/>
                  </a:bodyPr>
                  <a:lstStyle/>
                  <a:p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de-CH" sz="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8" name="Textfeld 97"/>
                  <p:cNvSpPr txBox="1"/>
                  <p:nvPr/>
                </p:nvSpPr>
                <p:spPr>
                  <a:xfrm>
                    <a:off x="3034800" y="2952378"/>
                    <a:ext cx="1235541" cy="21544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60000"/>
                    </a:camera>
                    <a:lightRig rig="threePt" dir="t"/>
                  </a:scene3d>
                </p:spPr>
                <p:txBody>
                  <a:bodyPr wrap="square" lIns="0" rIns="0" rtlCol="0">
                    <a:spAutoFit/>
                  </a:bodyPr>
                  <a:lstStyle/>
                  <a:p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          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de-DE" sz="8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  <a:r>
                      <a: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de-CH" sz="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3" name="Rechteck 92"/>
              <p:cNvSpPr/>
              <p:nvPr/>
            </p:nvSpPr>
            <p:spPr>
              <a:xfrm>
                <a:off x="0" y="0"/>
                <a:ext cx="4320000" cy="378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63" name="Rechteck 162"/>
            <p:cNvSpPr/>
            <p:nvPr/>
          </p:nvSpPr>
          <p:spPr>
            <a:xfrm>
              <a:off x="540000" y="360000"/>
              <a:ext cx="4320000" cy="3780000"/>
            </a:xfrm>
            <a:prstGeom prst="rect">
              <a:avLst/>
            </a:prstGeom>
            <a:noFill/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64" name="Gruppieren 163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165" name="Rechteck 164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7" name="Grafik 166"/>
            <p:cNvPicPr>
              <a:picLocks noChangeAspect="1"/>
            </p:cNvPicPr>
            <p:nvPr/>
          </p:nvPicPr>
          <p:blipFill rotWithShape="1">
            <a:blip r:embed="rId9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9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limpert_vorlage" id="{6C355E9D-E7CC-497C-BEDA-4244C2E90166}" vid="{DA6C627B-8DFA-4283-A5FB-DD9F9ADB50A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3629</Words>
  <Application>Microsoft Office PowerPoint</Application>
  <PresentationFormat>Bildschirmpräsentation (16:9)</PresentationFormat>
  <Paragraphs>404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Times New Roman</vt:lpstr>
      <vt:lpstr>Wingdings 3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Hossner Ernst-Joachim</dc:creator>
  <cp:lastModifiedBy>Hossner Ernst-Joachim</cp:lastModifiedBy>
  <cp:revision>54</cp:revision>
  <dcterms:created xsi:type="dcterms:W3CDTF">2021-08-31T15:53:59Z</dcterms:created>
  <dcterms:modified xsi:type="dcterms:W3CDTF">2022-02-14T15:40:12Z</dcterms:modified>
</cp:coreProperties>
</file>