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9" r:id="rId2"/>
    <p:sldId id="270" r:id="rId3"/>
    <p:sldId id="280" r:id="rId4"/>
    <p:sldId id="279" r:id="rId5"/>
    <p:sldId id="278" r:id="rId6"/>
    <p:sldId id="274" r:id="rId7"/>
    <p:sldId id="277" r:id="rId8"/>
    <p:sldId id="276" r:id="rId9"/>
    <p:sldId id="273" r:id="rId10"/>
    <p:sldId id="275" r:id="rId11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9F"/>
    <a:srgbClr val="E60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1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Strecker</c:v>
                </c:pt>
              </c:strCache>
            </c:strRef>
          </c:tx>
          <c:spPr>
            <a:ln w="19050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xVal>
            <c:numRef>
              <c:f>Tabelle1!$A$2:$A$12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Tabelle1!$B$2:$B$12</c:f>
              <c:numCache>
                <c:formatCode>General</c:formatCode>
                <c:ptCount val="11"/>
                <c:pt idx="0">
                  <c:v>-1</c:v>
                </c:pt>
                <c:pt idx="1">
                  <c:v>-2</c:v>
                </c:pt>
                <c:pt idx="2">
                  <c:v>-3</c:v>
                </c:pt>
                <c:pt idx="3">
                  <c:v>-4</c:v>
                </c:pt>
                <c:pt idx="4">
                  <c:v>-5</c:v>
                </c:pt>
                <c:pt idx="5">
                  <c:v>-6</c:v>
                </c:pt>
                <c:pt idx="6">
                  <c:v>-7</c:v>
                </c:pt>
                <c:pt idx="7">
                  <c:v>-8</c:v>
                </c:pt>
                <c:pt idx="8">
                  <c:v>-9</c:v>
                </c:pt>
                <c:pt idx="9">
                  <c:v>-10</c:v>
                </c:pt>
                <c:pt idx="10">
                  <c:v>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67E-43CD-A42E-6378002EDBE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Beuger</c:v>
                </c:pt>
              </c:strCache>
            </c:strRef>
          </c:tx>
          <c:spPr>
            <a:ln w="19050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xVal>
            <c:numRef>
              <c:f>Tabelle1!$A$2:$A$12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Tabelle1!$C$2:$C$12</c:f>
              <c:numCache>
                <c:formatCode>General</c:formatCode>
                <c:ptCount val="11"/>
                <c:pt idx="0">
                  <c:v>-2</c:v>
                </c:pt>
                <c:pt idx="1">
                  <c:v>-3</c:v>
                </c:pt>
                <c:pt idx="2">
                  <c:v>-4</c:v>
                </c:pt>
                <c:pt idx="3">
                  <c:v>-5</c:v>
                </c:pt>
                <c:pt idx="4">
                  <c:v>-6</c:v>
                </c:pt>
                <c:pt idx="5">
                  <c:v>-7</c:v>
                </c:pt>
                <c:pt idx="6">
                  <c:v>-8</c:v>
                </c:pt>
                <c:pt idx="7">
                  <c:v>-9</c:v>
                </c:pt>
                <c:pt idx="8">
                  <c:v>-10</c:v>
                </c:pt>
                <c:pt idx="9">
                  <c:v>-11</c:v>
                </c:pt>
                <c:pt idx="10">
                  <c:v>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67E-43CD-A42E-6378002EDB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6816319"/>
        <c:axId val="656814655"/>
      </c:scatterChart>
      <c:valAx>
        <c:axId val="656816319"/>
        <c:scaling>
          <c:orientation val="minMax"/>
          <c:max val="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Zeit</a:t>
                </a:r>
                <a:r>
                  <a:rPr lang="de-CH" sz="8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(s)</a:t>
                </a:r>
                <a:endParaRPr lang="de-CH" sz="8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56814655"/>
        <c:crosses val="autoZero"/>
        <c:crossBetween val="midCat"/>
        <c:majorUnit val="2"/>
      </c:valAx>
      <c:valAx>
        <c:axId val="656814655"/>
        <c:scaling>
          <c:orientation val="minMax"/>
          <c:max val="9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Kymographenausschlag</a:t>
                </a:r>
              </a:p>
            </c:rich>
          </c:tx>
          <c:layout>
            <c:manualLayout>
              <c:xMode val="edge"/>
              <c:yMode val="edge"/>
              <c:x val="0.13502175925925927"/>
              <c:y val="8.402500000000000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568163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25B3E-F97F-4ED3-AFE6-3DCCEFFA76BC}" type="datetimeFigureOut">
              <a:rPr lang="de-CH" smtClean="0"/>
              <a:t>14.02.2022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A9CF7-5FA8-458A-8100-A6719E7CA35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5720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3974-532E-412E-85B2-13C0FE19C4B6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Hossner &amp; </a:t>
            </a:r>
            <a:r>
              <a:rPr lang="de-DE" dirty="0" err="1" smtClean="0"/>
              <a:t>Künzell</a:t>
            </a:r>
            <a:r>
              <a:rPr lang="de-DE" dirty="0" smtClean="0"/>
              <a:t>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830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52B2-C482-4391-BCD9-796903A6304B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378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75D6-E2DB-44AF-BA24-F9DA57B1656E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013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F256-9AE5-4729-B783-432BCC487263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6511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08B4-9279-4105-8EF6-3FC3BF322AEE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93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54AD4-1648-4AA8-9BD6-E939E12F08C4}" type="datetime1">
              <a:rPr lang="de-CH" smtClean="0"/>
              <a:t>14.02.2022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098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F659-37DC-4F32-930C-E8039CBDBA32}" type="datetime1">
              <a:rPr lang="de-CH" smtClean="0"/>
              <a:t>14.02.2022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50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690-740D-4D12-8667-8BDF01997AAD}" type="datetime1">
              <a:rPr lang="de-CH" smtClean="0"/>
              <a:t>14.02.2022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467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0D90A-6EE6-48BE-99BF-51D627438083}" type="datetime1">
              <a:rPr lang="de-CH" smtClean="0"/>
              <a:t>14.02.2022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07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C5C8-8E1C-4656-8148-92C7F4B0E920}" type="datetime1">
              <a:rPr lang="de-CH" smtClean="0"/>
              <a:t>14.02.2022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097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D004-AE26-4A66-8B3E-6518C189E86E}" type="datetime1">
              <a:rPr lang="de-CH" smtClean="0"/>
              <a:t>14.02.2022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111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F391E-1A3A-4EB5-B80F-2469654F20D4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Hossner &amp; </a:t>
            </a:r>
            <a:r>
              <a:rPr lang="de-DE" dirty="0" err="1" smtClean="0"/>
              <a:t>Künzell</a:t>
            </a:r>
            <a:r>
              <a:rPr lang="de-DE" dirty="0" smtClean="0"/>
              <a:t> (2022)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620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5220000" y="360000"/>
            <a:ext cx="2401424" cy="1052014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Biologische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Randbedingungen</a:t>
            </a: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5220000" y="2160000"/>
            <a:ext cx="3600000" cy="37490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Kapitel 4: Biologische Randbedingungen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97)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[Einleitungsbild]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5220000" y="26676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Kapitel 4 / Einleitungsbild: Steve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Jurvetson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(flickr.com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DE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jurvetson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/123987461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, CC0)</a:t>
            </a:r>
          </a:p>
        </p:txBody>
      </p:sp>
      <p:pic>
        <p:nvPicPr>
          <p:cNvPr id="8" name="Grafik 7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3129" b="5558"/>
          <a:stretch/>
        </p:blipFill>
        <p:spPr>
          <a:xfrm>
            <a:off x="540000" y="360000"/>
            <a:ext cx="4320000" cy="28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10" name="Rechteck 9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4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07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4: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Biologische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Randbedingungen</a:t>
            </a: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4.2: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Neurowissenschaftliche Modelle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4.7: Die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Affordanzkompetitionshypothese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zielmotorischer Kontrolle nach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Cisek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(2007) mit ventralem Selektionssystem (rote Pfeile) und dorsalem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Spezifikationssystem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(blaue Pfeile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121)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3006000"/>
            <a:ext cx="3708202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4.7 / Gehirn: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ArtsyBee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illustrations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/gehirn-lappen-neurologie-mensch-1007686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4.7 / Basalganglien: John Henkel /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Leevanjackson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(commons.wikimedia.org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File:Basal_Ganglia_and_Related_Structures.svg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CC BY, 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derivative)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540000" y="360000"/>
            <a:ext cx="4320000" cy="3384000"/>
            <a:chOff x="0" y="0"/>
            <a:chExt cx="4320000" cy="33840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277" y="851504"/>
              <a:ext cx="1525855" cy="1169170"/>
            </a:xfrm>
            <a:prstGeom prst="rect">
              <a:avLst/>
            </a:prstGeom>
          </p:spPr>
        </p:pic>
        <p:sp>
          <p:nvSpPr>
            <p:cNvPr id="10" name="Rechteck 9"/>
            <p:cNvSpPr>
              <a:spLocks noChangeAspect="1"/>
            </p:cNvSpPr>
            <p:nvPr/>
          </p:nvSpPr>
          <p:spPr>
            <a:xfrm>
              <a:off x="133065" y="134447"/>
              <a:ext cx="3925623" cy="2802895"/>
            </a:xfrm>
            <a:prstGeom prst="rect">
              <a:avLst/>
            </a:prstGeom>
            <a:blipFill>
              <a:blip r:embed="rId3">
                <a:alphaModFix amt="60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0" y="0"/>
              <a:ext cx="4320000" cy="33840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596691" y="364228"/>
              <a:ext cx="1918398" cy="1272184"/>
            </a:xfrm>
            <a:custGeom>
              <a:avLst/>
              <a:gdLst>
                <a:gd name="connsiteX0" fmla="*/ 0 w 1909762"/>
                <a:gd name="connsiteY0" fmla="*/ 1471892 h 1471892"/>
                <a:gd name="connsiteX1" fmla="*/ 290512 w 1909762"/>
                <a:gd name="connsiteY1" fmla="*/ 795617 h 1471892"/>
                <a:gd name="connsiteX2" fmla="*/ 847725 w 1909762"/>
                <a:gd name="connsiteY2" fmla="*/ 252692 h 1471892"/>
                <a:gd name="connsiteX3" fmla="*/ 1457325 w 1909762"/>
                <a:gd name="connsiteY3" fmla="*/ 28854 h 1471892"/>
                <a:gd name="connsiteX4" fmla="*/ 1909762 w 1909762"/>
                <a:gd name="connsiteY4" fmla="*/ 9804 h 147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9762" h="1471892">
                  <a:moveTo>
                    <a:pt x="0" y="1471892"/>
                  </a:moveTo>
                  <a:cubicBezTo>
                    <a:pt x="74612" y="1235354"/>
                    <a:pt x="149225" y="998817"/>
                    <a:pt x="290512" y="795617"/>
                  </a:cubicBezTo>
                  <a:cubicBezTo>
                    <a:pt x="431800" y="592417"/>
                    <a:pt x="653256" y="380486"/>
                    <a:pt x="847725" y="252692"/>
                  </a:cubicBezTo>
                  <a:cubicBezTo>
                    <a:pt x="1042194" y="124898"/>
                    <a:pt x="1280319" y="69335"/>
                    <a:pt x="1457325" y="28854"/>
                  </a:cubicBezTo>
                  <a:cubicBezTo>
                    <a:pt x="1634331" y="-11627"/>
                    <a:pt x="1772046" y="-912"/>
                    <a:pt x="1909762" y="9804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504477" y="273099"/>
              <a:ext cx="1528763" cy="1363313"/>
            </a:xfrm>
            <a:custGeom>
              <a:avLst/>
              <a:gdLst>
                <a:gd name="connsiteX0" fmla="*/ 0 w 1528763"/>
                <a:gd name="connsiteY0" fmla="*/ 1352550 h 1352550"/>
                <a:gd name="connsiteX1" fmla="*/ 104775 w 1528763"/>
                <a:gd name="connsiteY1" fmla="*/ 1057275 h 1352550"/>
                <a:gd name="connsiteX2" fmla="*/ 257175 w 1528763"/>
                <a:gd name="connsiteY2" fmla="*/ 771525 h 1352550"/>
                <a:gd name="connsiteX3" fmla="*/ 419100 w 1528763"/>
                <a:gd name="connsiteY3" fmla="*/ 552450 h 1352550"/>
                <a:gd name="connsiteX4" fmla="*/ 628650 w 1528763"/>
                <a:gd name="connsiteY4" fmla="*/ 371475 h 1352550"/>
                <a:gd name="connsiteX5" fmla="*/ 895350 w 1528763"/>
                <a:gd name="connsiteY5" fmla="*/ 185737 h 1352550"/>
                <a:gd name="connsiteX6" fmla="*/ 1219200 w 1528763"/>
                <a:gd name="connsiteY6" fmla="*/ 66675 h 1352550"/>
                <a:gd name="connsiteX7" fmla="*/ 1528763 w 1528763"/>
                <a:gd name="connsiteY7" fmla="*/ 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8763" h="1352550">
                  <a:moveTo>
                    <a:pt x="0" y="1352550"/>
                  </a:moveTo>
                  <a:cubicBezTo>
                    <a:pt x="30956" y="1253331"/>
                    <a:pt x="61912" y="1154113"/>
                    <a:pt x="104775" y="1057275"/>
                  </a:cubicBezTo>
                  <a:cubicBezTo>
                    <a:pt x="147638" y="960437"/>
                    <a:pt x="204788" y="855662"/>
                    <a:pt x="257175" y="771525"/>
                  </a:cubicBezTo>
                  <a:cubicBezTo>
                    <a:pt x="309563" y="687387"/>
                    <a:pt x="357188" y="619125"/>
                    <a:pt x="419100" y="552450"/>
                  </a:cubicBezTo>
                  <a:cubicBezTo>
                    <a:pt x="481013" y="485775"/>
                    <a:pt x="549275" y="432594"/>
                    <a:pt x="628650" y="371475"/>
                  </a:cubicBezTo>
                  <a:cubicBezTo>
                    <a:pt x="708025" y="310356"/>
                    <a:pt x="796925" y="236537"/>
                    <a:pt x="895350" y="185737"/>
                  </a:cubicBezTo>
                  <a:cubicBezTo>
                    <a:pt x="993775" y="134937"/>
                    <a:pt x="1113631" y="97631"/>
                    <a:pt x="1219200" y="66675"/>
                  </a:cubicBezTo>
                  <a:cubicBezTo>
                    <a:pt x="1324769" y="35719"/>
                    <a:pt x="1426766" y="17859"/>
                    <a:pt x="1528763" y="0"/>
                  </a:cubicBezTo>
                </a:path>
              </a:pathLst>
            </a:custGeom>
            <a:noFill/>
            <a:ln w="25400" cap="rnd">
              <a:solidFill>
                <a:schemeClr val="accent1"/>
              </a:solidFill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" name="Freihandform 17"/>
            <p:cNvSpPr/>
            <p:nvPr/>
          </p:nvSpPr>
          <p:spPr>
            <a:xfrm>
              <a:off x="418750" y="725536"/>
              <a:ext cx="485775" cy="910875"/>
            </a:xfrm>
            <a:custGeom>
              <a:avLst/>
              <a:gdLst>
                <a:gd name="connsiteX0" fmla="*/ 0 w 485775"/>
                <a:gd name="connsiteY0" fmla="*/ 895350 h 895350"/>
                <a:gd name="connsiteX1" fmla="*/ 104775 w 485775"/>
                <a:gd name="connsiteY1" fmla="*/ 585788 h 895350"/>
                <a:gd name="connsiteX2" fmla="*/ 247650 w 485775"/>
                <a:gd name="connsiteY2" fmla="*/ 300038 h 895350"/>
                <a:gd name="connsiteX3" fmla="*/ 485775 w 485775"/>
                <a:gd name="connsiteY3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5" h="895350">
                  <a:moveTo>
                    <a:pt x="0" y="895350"/>
                  </a:moveTo>
                  <a:cubicBezTo>
                    <a:pt x="31750" y="790178"/>
                    <a:pt x="63500" y="685007"/>
                    <a:pt x="104775" y="585788"/>
                  </a:cubicBezTo>
                  <a:cubicBezTo>
                    <a:pt x="146050" y="486569"/>
                    <a:pt x="184150" y="397669"/>
                    <a:pt x="247650" y="300038"/>
                  </a:cubicBezTo>
                  <a:cubicBezTo>
                    <a:pt x="311150" y="202407"/>
                    <a:pt x="398462" y="101203"/>
                    <a:pt x="485775" y="0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9" name="Freihandform 18"/>
            <p:cNvSpPr/>
            <p:nvPr/>
          </p:nvSpPr>
          <p:spPr>
            <a:xfrm>
              <a:off x="709267" y="649339"/>
              <a:ext cx="835937" cy="987073"/>
            </a:xfrm>
            <a:custGeom>
              <a:avLst/>
              <a:gdLst>
                <a:gd name="connsiteX0" fmla="*/ 0 w 804863"/>
                <a:gd name="connsiteY0" fmla="*/ 990600 h 990600"/>
                <a:gd name="connsiteX1" fmla="*/ 152400 w 804863"/>
                <a:gd name="connsiteY1" fmla="*/ 609600 h 990600"/>
                <a:gd name="connsiteX2" fmla="*/ 323850 w 804863"/>
                <a:gd name="connsiteY2" fmla="*/ 390525 h 990600"/>
                <a:gd name="connsiteX3" fmla="*/ 547688 w 804863"/>
                <a:gd name="connsiteY3" fmla="*/ 166687 h 990600"/>
                <a:gd name="connsiteX4" fmla="*/ 804863 w 804863"/>
                <a:gd name="connsiteY4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863" h="990600">
                  <a:moveTo>
                    <a:pt x="0" y="990600"/>
                  </a:moveTo>
                  <a:cubicBezTo>
                    <a:pt x="49212" y="850106"/>
                    <a:pt x="98425" y="709612"/>
                    <a:pt x="152400" y="609600"/>
                  </a:cubicBezTo>
                  <a:cubicBezTo>
                    <a:pt x="206375" y="509588"/>
                    <a:pt x="257969" y="464344"/>
                    <a:pt x="323850" y="390525"/>
                  </a:cubicBezTo>
                  <a:cubicBezTo>
                    <a:pt x="389731" y="316706"/>
                    <a:pt x="467519" y="231774"/>
                    <a:pt x="547688" y="166687"/>
                  </a:cubicBezTo>
                  <a:cubicBezTo>
                    <a:pt x="627857" y="101599"/>
                    <a:pt x="716360" y="50799"/>
                    <a:pt x="804863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" name="Textfeld 19"/>
            <p:cNvSpPr txBox="1"/>
            <p:nvPr/>
          </p:nvSpPr>
          <p:spPr>
            <a:xfrm rot="741286">
              <a:off x="1018283" y="1827884"/>
              <a:ext cx="1135495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Ventraler</a:t>
              </a:r>
            </a:p>
            <a:p>
              <a:pPr algn="ctr"/>
              <a:r>
                <a:rPr lang="de-DE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Strang</a:t>
              </a:r>
              <a:endParaRPr lang="de-CH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2160000" y="1970445"/>
              <a:ext cx="821442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Objekt-</a:t>
              </a:r>
              <a:br>
                <a:rPr lang="de-DE" sz="1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000" b="1" dirty="0" err="1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identität</a:t>
              </a:r>
              <a:endParaRPr lang="de-CH" sz="1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 rot="1538922">
              <a:off x="384211" y="2596082"/>
              <a:ext cx="1135495" cy="24622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Kleinhirn</a:t>
              </a:r>
              <a:endParaRPr lang="de-CH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3206987" y="1114100"/>
              <a:ext cx="821442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Verhaltens-</a:t>
              </a:r>
              <a:br>
                <a:rPr lang="de-DE" sz="1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000" b="1" dirty="0" err="1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relevanz</a:t>
              </a:r>
              <a:endParaRPr lang="de-CH" sz="1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Gerade Verbindung mit Pfeil 23"/>
            <p:cNvCxnSpPr/>
            <p:nvPr/>
          </p:nvCxnSpPr>
          <p:spPr>
            <a:xfrm>
              <a:off x="641636" y="1826627"/>
              <a:ext cx="1657429" cy="358140"/>
            </a:xfrm>
            <a:prstGeom prst="straightConnector1">
              <a:avLst/>
            </a:prstGeom>
            <a:ln w="25400" cap="rnd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>
              <a:stCxn id="23" idx="0"/>
            </p:cNvCxnSpPr>
            <p:nvPr/>
          </p:nvCxnSpPr>
          <p:spPr>
            <a:xfrm flipH="1" flipV="1">
              <a:off x="2706609" y="326434"/>
              <a:ext cx="911099" cy="787666"/>
            </a:xfrm>
            <a:prstGeom prst="straightConnector1">
              <a:avLst/>
            </a:prstGeom>
            <a:ln w="25400" cap="rnd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>
              <a:endCxn id="23" idx="2"/>
            </p:cNvCxnSpPr>
            <p:nvPr/>
          </p:nvCxnSpPr>
          <p:spPr>
            <a:xfrm flipV="1">
              <a:off x="2796399" y="1514210"/>
              <a:ext cx="821309" cy="551491"/>
            </a:xfrm>
            <a:prstGeom prst="straightConnector1">
              <a:avLst/>
            </a:prstGeom>
            <a:ln w="25400" cap="rnd">
              <a:solidFill>
                <a:schemeClr val="accent2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 flipH="1" flipV="1">
              <a:off x="2181783" y="1617970"/>
              <a:ext cx="223415" cy="377200"/>
            </a:xfrm>
            <a:prstGeom prst="straightConnector1">
              <a:avLst/>
            </a:prstGeom>
            <a:ln w="25400" cap="rnd">
              <a:solidFill>
                <a:schemeClr val="accent2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/>
            <p:nvPr/>
          </p:nvCxnSpPr>
          <p:spPr>
            <a:xfrm flipH="1">
              <a:off x="2406376" y="1423226"/>
              <a:ext cx="876661" cy="0"/>
            </a:xfrm>
            <a:prstGeom prst="straightConnector1">
              <a:avLst/>
            </a:prstGeom>
            <a:ln w="25400" cap="rnd">
              <a:solidFill>
                <a:schemeClr val="accent2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 flipH="1" flipV="1">
              <a:off x="1680480" y="541045"/>
              <a:ext cx="1507978" cy="622735"/>
            </a:xfrm>
            <a:prstGeom prst="straightConnector1">
              <a:avLst/>
            </a:prstGeom>
            <a:ln w="25400" cap="rnd">
              <a:solidFill>
                <a:schemeClr val="accent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/>
            <p:cNvSpPr txBox="1"/>
            <p:nvPr/>
          </p:nvSpPr>
          <p:spPr>
            <a:xfrm rot="18568204">
              <a:off x="570930" y="991685"/>
              <a:ext cx="1135495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Dorsaler</a:t>
              </a:r>
            </a:p>
            <a:p>
              <a:pPr algn="ctr"/>
              <a:r>
                <a:rPr lang="de-DE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Strang</a:t>
              </a:r>
              <a:endParaRPr lang="de-CH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Gruppieren 30"/>
            <p:cNvGrpSpPr/>
            <p:nvPr/>
          </p:nvGrpSpPr>
          <p:grpSpPr>
            <a:xfrm rot="1914590">
              <a:off x="1407341" y="236392"/>
              <a:ext cx="1084577" cy="2312930"/>
              <a:chOff x="4598570" y="2400317"/>
              <a:chExt cx="1084577" cy="2260297"/>
            </a:xfrm>
          </p:grpSpPr>
          <p:sp>
            <p:nvSpPr>
              <p:cNvPr id="45" name="Bogen 44"/>
              <p:cNvSpPr/>
              <p:nvPr/>
            </p:nvSpPr>
            <p:spPr>
              <a:xfrm>
                <a:off x="4598570" y="2400317"/>
                <a:ext cx="1084577" cy="2255994"/>
              </a:xfrm>
              <a:prstGeom prst="arc">
                <a:avLst/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6" name="Bogen 45"/>
              <p:cNvSpPr/>
              <p:nvPr/>
            </p:nvSpPr>
            <p:spPr>
              <a:xfrm flipV="1">
                <a:off x="4598570" y="2404620"/>
                <a:ext cx="1084577" cy="2255994"/>
              </a:xfrm>
              <a:prstGeom prst="arc">
                <a:avLst/>
              </a:prstGeom>
              <a:ln w="38100" cap="rnd">
                <a:solidFill>
                  <a:schemeClr val="accent1"/>
                </a:solidFill>
                <a:headEnd type="triangle" w="lg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32" name="Ellipse 31"/>
            <p:cNvSpPr/>
            <p:nvPr/>
          </p:nvSpPr>
          <p:spPr>
            <a:xfrm>
              <a:off x="2310495" y="2888801"/>
              <a:ext cx="200784" cy="2637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33" name="Gerade Verbindung mit Pfeil 32"/>
            <p:cNvCxnSpPr/>
            <p:nvPr/>
          </p:nvCxnSpPr>
          <p:spPr>
            <a:xfrm>
              <a:off x="1609294" y="605399"/>
              <a:ext cx="393641" cy="676811"/>
            </a:xfrm>
            <a:prstGeom prst="straightConnector1">
              <a:avLst/>
            </a:prstGeom>
            <a:ln w="25400" cap="rnd">
              <a:solidFill>
                <a:schemeClr val="accent2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uppieren 33"/>
            <p:cNvGrpSpPr/>
            <p:nvPr/>
          </p:nvGrpSpPr>
          <p:grpSpPr>
            <a:xfrm rot="12714590">
              <a:off x="1312231" y="428345"/>
              <a:ext cx="1101918" cy="2086934"/>
              <a:chOff x="4645981" y="2373990"/>
              <a:chExt cx="1088006" cy="2273064"/>
            </a:xfrm>
          </p:grpSpPr>
          <p:sp>
            <p:nvSpPr>
              <p:cNvPr id="43" name="Bogen 42"/>
              <p:cNvSpPr/>
              <p:nvPr/>
            </p:nvSpPr>
            <p:spPr>
              <a:xfrm>
                <a:off x="4645981" y="2373990"/>
                <a:ext cx="1084578" cy="2255994"/>
              </a:xfrm>
              <a:prstGeom prst="arc">
                <a:avLst/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4" name="Bogen 43"/>
              <p:cNvSpPr/>
              <p:nvPr/>
            </p:nvSpPr>
            <p:spPr>
              <a:xfrm flipV="1">
                <a:off x="4649411" y="2391060"/>
                <a:ext cx="1084576" cy="2255994"/>
              </a:xfrm>
              <a:prstGeom prst="arc">
                <a:avLst/>
              </a:prstGeom>
              <a:ln w="38100" cap="rnd">
                <a:solidFill>
                  <a:schemeClr val="accent1"/>
                </a:solidFill>
                <a:headEnd type="triangle" w="lg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35" name="Textfeld 34"/>
            <p:cNvSpPr txBox="1"/>
            <p:nvPr/>
          </p:nvSpPr>
          <p:spPr>
            <a:xfrm>
              <a:off x="1767616" y="938885"/>
              <a:ext cx="1135495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Basal-</a:t>
              </a:r>
            </a:p>
            <a:p>
              <a:pPr algn="ctr"/>
              <a:r>
                <a:rPr lang="de-DE" sz="1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ganglien</a:t>
              </a:r>
              <a:endParaRPr lang="de-CH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1667256" y="1239119"/>
              <a:ext cx="821442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Verhaltens-</a:t>
              </a:r>
              <a:br>
                <a:rPr lang="de-DE" sz="1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000" b="1" dirty="0" err="1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anpassung</a:t>
              </a:r>
              <a:endParaRPr lang="de-CH" sz="1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hteck 36"/>
            <p:cNvSpPr/>
            <p:nvPr/>
          </p:nvSpPr>
          <p:spPr>
            <a:xfrm>
              <a:off x="0" y="0"/>
              <a:ext cx="4320000" cy="338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8" name="Rechteck 37"/>
            <p:cNvSpPr/>
            <p:nvPr/>
          </p:nvSpPr>
          <p:spPr>
            <a:xfrm rot="19565162">
              <a:off x="746959" y="590782"/>
              <a:ext cx="129614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de-DE" sz="1000" b="1" cap="none" spc="0" dirty="0" smtClean="0">
                  <a:ln w="0"/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Aktions-</a:t>
              </a:r>
              <a:br>
                <a:rPr lang="de-DE" sz="1000" b="1" cap="none" spc="0" dirty="0" smtClean="0">
                  <a:ln w="0"/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000" b="1" cap="none" spc="0" dirty="0" err="1" smtClean="0">
                  <a:ln w="0"/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möglichkeiten</a:t>
              </a:r>
              <a:endParaRPr lang="de-DE" sz="1000" b="1" cap="none" spc="0" dirty="0">
                <a:ln w="0"/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ihandform: Form 4">
              <a:extLst>
                <a:ext uri="{FF2B5EF4-FFF2-40B4-BE49-F238E27FC236}">
                  <a16:creationId xmlns:a16="http://schemas.microsoft.com/office/drawing/2014/main" id="{72137571-2D1D-446E-AD0B-11FF423C677F}"/>
                </a:ext>
              </a:extLst>
            </p:cNvPr>
            <p:cNvSpPr/>
            <p:nvPr/>
          </p:nvSpPr>
          <p:spPr>
            <a:xfrm>
              <a:off x="408159" y="1941842"/>
              <a:ext cx="2106930" cy="1320123"/>
            </a:xfrm>
            <a:custGeom>
              <a:avLst/>
              <a:gdLst>
                <a:gd name="connsiteX0" fmla="*/ 2106930 w 2106930"/>
                <a:gd name="connsiteY0" fmla="*/ 1184910 h 1466240"/>
                <a:gd name="connsiteX1" fmla="*/ 1882140 w 2106930"/>
                <a:gd name="connsiteY1" fmla="*/ 1379220 h 1466240"/>
                <a:gd name="connsiteX2" fmla="*/ 1508760 w 2106930"/>
                <a:gd name="connsiteY2" fmla="*/ 1459230 h 1466240"/>
                <a:gd name="connsiteX3" fmla="*/ 1047750 w 2106930"/>
                <a:gd name="connsiteY3" fmla="*/ 1440180 h 1466240"/>
                <a:gd name="connsiteX4" fmla="*/ 590550 w 2106930"/>
                <a:gd name="connsiteY4" fmla="*/ 1264920 h 1466240"/>
                <a:gd name="connsiteX5" fmla="*/ 259080 w 2106930"/>
                <a:gd name="connsiteY5" fmla="*/ 960120 h 1466240"/>
                <a:gd name="connsiteX6" fmla="*/ 106680 w 2106930"/>
                <a:gd name="connsiteY6" fmla="*/ 704850 h 1466240"/>
                <a:gd name="connsiteX7" fmla="*/ 22860 w 2106930"/>
                <a:gd name="connsiteY7" fmla="*/ 381000 h 1466240"/>
                <a:gd name="connsiteX8" fmla="*/ 0 w 2106930"/>
                <a:gd name="connsiteY8" fmla="*/ 0 h 146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6930" h="1466240">
                  <a:moveTo>
                    <a:pt x="2106930" y="1184910"/>
                  </a:moveTo>
                  <a:cubicBezTo>
                    <a:pt x="2044382" y="1259205"/>
                    <a:pt x="1981835" y="1333500"/>
                    <a:pt x="1882140" y="1379220"/>
                  </a:cubicBezTo>
                  <a:cubicBezTo>
                    <a:pt x="1782445" y="1424940"/>
                    <a:pt x="1647825" y="1449070"/>
                    <a:pt x="1508760" y="1459230"/>
                  </a:cubicBezTo>
                  <a:cubicBezTo>
                    <a:pt x="1369695" y="1469390"/>
                    <a:pt x="1200785" y="1472565"/>
                    <a:pt x="1047750" y="1440180"/>
                  </a:cubicBezTo>
                  <a:cubicBezTo>
                    <a:pt x="894715" y="1407795"/>
                    <a:pt x="721995" y="1344930"/>
                    <a:pt x="590550" y="1264920"/>
                  </a:cubicBezTo>
                  <a:cubicBezTo>
                    <a:pt x="459105" y="1184910"/>
                    <a:pt x="339725" y="1053465"/>
                    <a:pt x="259080" y="960120"/>
                  </a:cubicBezTo>
                  <a:cubicBezTo>
                    <a:pt x="178435" y="866775"/>
                    <a:pt x="146050" y="801370"/>
                    <a:pt x="106680" y="704850"/>
                  </a:cubicBezTo>
                  <a:cubicBezTo>
                    <a:pt x="67310" y="608330"/>
                    <a:pt x="40640" y="498475"/>
                    <a:pt x="22860" y="381000"/>
                  </a:cubicBezTo>
                  <a:cubicBezTo>
                    <a:pt x="5080" y="263525"/>
                    <a:pt x="2540" y="131762"/>
                    <a:pt x="0" y="0"/>
                  </a:cubicBezTo>
                </a:path>
              </a:pathLst>
            </a:custGeom>
            <a:noFill/>
            <a:ln w="38100" cap="rnd">
              <a:solidFill>
                <a:srgbClr val="5B9BD5"/>
              </a:solidFill>
              <a:prstDash val="sys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40" name="Gruppieren 39"/>
            <p:cNvGrpSpPr/>
            <p:nvPr/>
          </p:nvGrpSpPr>
          <p:grpSpPr>
            <a:xfrm rot="170497">
              <a:off x="1833301" y="403099"/>
              <a:ext cx="1132256" cy="2703052"/>
              <a:chOff x="4573055" y="2384860"/>
              <a:chExt cx="1084634" cy="2322149"/>
            </a:xfrm>
          </p:grpSpPr>
          <p:sp>
            <p:nvSpPr>
              <p:cNvPr id="41" name="Bogen 40"/>
              <p:cNvSpPr/>
              <p:nvPr/>
            </p:nvSpPr>
            <p:spPr>
              <a:xfrm rot="250319">
                <a:off x="4573112" y="2384860"/>
                <a:ext cx="1084577" cy="2322149"/>
              </a:xfrm>
              <a:prstGeom prst="arc">
                <a:avLst/>
              </a:prstGeom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2" name="Bogen 41"/>
              <p:cNvSpPr/>
              <p:nvPr/>
            </p:nvSpPr>
            <p:spPr>
              <a:xfrm flipV="1">
                <a:off x="4573055" y="2405754"/>
                <a:ext cx="1084577" cy="2255994"/>
              </a:xfrm>
              <a:prstGeom prst="arc">
                <a:avLst>
                  <a:gd name="adj1" fmla="val 16754989"/>
                  <a:gd name="adj2" fmla="val 0"/>
                </a:avLst>
              </a:prstGeom>
              <a:ln w="38100" cap="rnd">
                <a:solidFill>
                  <a:schemeClr val="accent1"/>
                </a:solidFill>
                <a:headEnd type="triangle" w="lg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</p:grpSp>
      <p:sp>
        <p:nvSpPr>
          <p:cNvPr id="47" name="Textfeld 46"/>
          <p:cNvSpPr txBox="1"/>
          <p:nvPr/>
        </p:nvSpPr>
        <p:spPr>
          <a:xfrm>
            <a:off x="5220000" y="3805200"/>
            <a:ext cx="3600000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Cisek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P. (2007). Cortical mechanisms of action selection: The affordance competition hypothesis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. Philosophical Transactions of the Royal Society of </a:t>
            </a:r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Series </a:t>
            </a:r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Biological Sciences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362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(1485),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1585–1599. https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://doi.org/10.1098/rstb.2007.2054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49" name="Gruppieren 48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50" name="Rechteck 49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1" name="Rechteck 50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Grafik 51"/>
            <p:cNvPicPr>
              <a:picLocks noChangeAspect="1"/>
            </p:cNvPicPr>
            <p:nvPr/>
          </p:nvPicPr>
          <p:blipFill rotWithShape="1">
            <a:blip r:embed="rId5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425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4: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Biologische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Randbedingungen</a:t>
            </a: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4.1:</a:t>
            </a:r>
          </a:p>
          <a:p>
            <a:pPr>
              <a:lnSpc>
                <a:spcPct val="110000"/>
              </a:lnSpc>
            </a:pPr>
            <a:r>
              <a:rPr lang="de-CH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Techniken </a:t>
            </a:r>
            <a:r>
              <a:rPr lang="de-CH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 begründen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31039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4.1: Bizeps und Trizeps als antagonistische Oberarmmuskeln und vom Gehirn ausgehende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zentral-nervöse Muskelerregungen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100)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4.1 / Konservendose: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Grhabyt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(commons.wikimedia.org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File:SoupCanParody.jpg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CC0)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540000" y="360000"/>
            <a:ext cx="4320000" cy="4320000"/>
            <a:chOff x="5040000" y="720000"/>
            <a:chExt cx="4320000" cy="43200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000" y="720000"/>
              <a:ext cx="4320000" cy="4320000"/>
            </a:xfrm>
            <a:prstGeom prst="rect">
              <a:avLst/>
            </a:prstGeom>
          </p:spPr>
        </p:pic>
        <p:grpSp>
          <p:nvGrpSpPr>
            <p:cNvPr id="10" name="Gruppieren 9"/>
            <p:cNvGrpSpPr/>
            <p:nvPr/>
          </p:nvGrpSpPr>
          <p:grpSpPr>
            <a:xfrm>
              <a:off x="6011288" y="2680075"/>
              <a:ext cx="70820" cy="1823607"/>
              <a:chOff x="3088291" y="3051175"/>
              <a:chExt cx="72000" cy="1920221"/>
            </a:xfrm>
          </p:grpSpPr>
          <p:cxnSp>
            <p:nvCxnSpPr>
              <p:cNvPr id="71" name="Gerader Verbinder 70"/>
              <p:cNvCxnSpPr/>
              <p:nvPr/>
            </p:nvCxnSpPr>
            <p:spPr>
              <a:xfrm>
                <a:off x="3119404" y="3051175"/>
                <a:ext cx="0" cy="1884653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Ellipse 71"/>
              <p:cNvSpPr/>
              <p:nvPr/>
            </p:nvSpPr>
            <p:spPr>
              <a:xfrm>
                <a:off x="3088291" y="4899396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11" name="Freihandform 10"/>
            <p:cNvSpPr/>
            <p:nvPr/>
          </p:nvSpPr>
          <p:spPr>
            <a:xfrm>
              <a:off x="5816217" y="2333026"/>
              <a:ext cx="283279" cy="984393"/>
            </a:xfrm>
            <a:custGeom>
              <a:avLst/>
              <a:gdLst>
                <a:gd name="connsiteX0" fmla="*/ 252412 w 252958"/>
                <a:gd name="connsiteY0" fmla="*/ 0 h 895350"/>
                <a:gd name="connsiteX1" fmla="*/ 233362 w 252958"/>
                <a:gd name="connsiteY1" fmla="*/ 142875 h 895350"/>
                <a:gd name="connsiteX2" fmla="*/ 123825 w 252958"/>
                <a:gd name="connsiteY2" fmla="*/ 247650 h 895350"/>
                <a:gd name="connsiteX3" fmla="*/ 28575 w 252958"/>
                <a:gd name="connsiteY3" fmla="*/ 571500 h 895350"/>
                <a:gd name="connsiteX4" fmla="*/ 0 w 252958"/>
                <a:gd name="connsiteY4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958" h="895350">
                  <a:moveTo>
                    <a:pt x="252412" y="0"/>
                  </a:moveTo>
                  <a:cubicBezTo>
                    <a:pt x="253602" y="50800"/>
                    <a:pt x="254793" y="101600"/>
                    <a:pt x="233362" y="142875"/>
                  </a:cubicBezTo>
                  <a:cubicBezTo>
                    <a:pt x="211931" y="184150"/>
                    <a:pt x="157956" y="176213"/>
                    <a:pt x="123825" y="247650"/>
                  </a:cubicBezTo>
                  <a:cubicBezTo>
                    <a:pt x="89694" y="319087"/>
                    <a:pt x="49213" y="463550"/>
                    <a:pt x="28575" y="571500"/>
                  </a:cubicBezTo>
                  <a:cubicBezTo>
                    <a:pt x="7937" y="679450"/>
                    <a:pt x="3968" y="787400"/>
                    <a:pt x="0" y="895350"/>
                  </a:cubicBezTo>
                </a:path>
              </a:pathLst>
            </a:custGeom>
            <a:noFill/>
            <a:ln cap="rnd">
              <a:solidFill>
                <a:schemeClr val="accent4">
                  <a:lumMod val="20000"/>
                  <a:lumOff val="80000"/>
                </a:schemeClr>
              </a:solidFill>
              <a:prstDash val="sysDash"/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" name="Freihandform 11"/>
            <p:cNvSpPr/>
            <p:nvPr/>
          </p:nvSpPr>
          <p:spPr>
            <a:xfrm flipH="1">
              <a:off x="6148898" y="2331775"/>
              <a:ext cx="135778" cy="984393"/>
            </a:xfrm>
            <a:custGeom>
              <a:avLst/>
              <a:gdLst>
                <a:gd name="connsiteX0" fmla="*/ 252412 w 252958"/>
                <a:gd name="connsiteY0" fmla="*/ 0 h 895350"/>
                <a:gd name="connsiteX1" fmla="*/ 233362 w 252958"/>
                <a:gd name="connsiteY1" fmla="*/ 142875 h 895350"/>
                <a:gd name="connsiteX2" fmla="*/ 123825 w 252958"/>
                <a:gd name="connsiteY2" fmla="*/ 247650 h 895350"/>
                <a:gd name="connsiteX3" fmla="*/ 28575 w 252958"/>
                <a:gd name="connsiteY3" fmla="*/ 571500 h 895350"/>
                <a:gd name="connsiteX4" fmla="*/ 0 w 252958"/>
                <a:gd name="connsiteY4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958" h="895350">
                  <a:moveTo>
                    <a:pt x="252412" y="0"/>
                  </a:moveTo>
                  <a:cubicBezTo>
                    <a:pt x="253602" y="50800"/>
                    <a:pt x="254793" y="101600"/>
                    <a:pt x="233362" y="142875"/>
                  </a:cubicBezTo>
                  <a:cubicBezTo>
                    <a:pt x="211931" y="184150"/>
                    <a:pt x="157956" y="176213"/>
                    <a:pt x="123825" y="247650"/>
                  </a:cubicBezTo>
                  <a:cubicBezTo>
                    <a:pt x="89694" y="319087"/>
                    <a:pt x="49213" y="463550"/>
                    <a:pt x="28575" y="571500"/>
                  </a:cubicBezTo>
                  <a:cubicBezTo>
                    <a:pt x="7937" y="679450"/>
                    <a:pt x="3968" y="787400"/>
                    <a:pt x="0" y="895350"/>
                  </a:cubicBezTo>
                </a:path>
              </a:pathLst>
            </a:custGeom>
            <a:noFill/>
            <a:ln cap="rnd">
              <a:solidFill>
                <a:schemeClr val="accent4">
                  <a:lumMod val="20000"/>
                  <a:lumOff val="80000"/>
                </a:schemeClr>
              </a:solidFill>
              <a:prstDash val="sysDash"/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5859302" y="1787250"/>
              <a:ext cx="291017" cy="533492"/>
              <a:chOff x="3010379" y="2206987"/>
              <a:chExt cx="262506" cy="492062"/>
            </a:xfrm>
          </p:grpSpPr>
          <p:sp>
            <p:nvSpPr>
              <p:cNvPr id="69" name="Freihandform 68"/>
              <p:cNvSpPr/>
              <p:nvPr/>
            </p:nvSpPr>
            <p:spPr>
              <a:xfrm>
                <a:off x="3010379" y="2209449"/>
                <a:ext cx="215638" cy="489600"/>
              </a:xfrm>
              <a:custGeom>
                <a:avLst/>
                <a:gdLst>
                  <a:gd name="connsiteX0" fmla="*/ 46028 w 227003"/>
                  <a:gd name="connsiteY0" fmla="*/ 0 h 495300"/>
                  <a:gd name="connsiteX1" fmla="*/ 3166 w 227003"/>
                  <a:gd name="connsiteY1" fmla="*/ 80962 h 495300"/>
                  <a:gd name="connsiteX2" fmla="*/ 122228 w 227003"/>
                  <a:gd name="connsiteY2" fmla="*/ 226218 h 495300"/>
                  <a:gd name="connsiteX3" fmla="*/ 205572 w 227003"/>
                  <a:gd name="connsiteY3" fmla="*/ 347662 h 495300"/>
                  <a:gd name="connsiteX4" fmla="*/ 227003 w 227003"/>
                  <a:gd name="connsiteY4" fmla="*/ 495300 h 495300"/>
                  <a:gd name="connsiteX5" fmla="*/ 227003 w 227003"/>
                  <a:gd name="connsiteY5" fmla="*/ 49530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7003" h="495300">
                    <a:moveTo>
                      <a:pt x="46028" y="0"/>
                    </a:moveTo>
                    <a:cubicBezTo>
                      <a:pt x="18247" y="21629"/>
                      <a:pt x="-9534" y="43259"/>
                      <a:pt x="3166" y="80962"/>
                    </a:cubicBezTo>
                    <a:cubicBezTo>
                      <a:pt x="15866" y="118665"/>
                      <a:pt x="88494" y="181768"/>
                      <a:pt x="122228" y="226218"/>
                    </a:cubicBezTo>
                    <a:cubicBezTo>
                      <a:pt x="155962" y="270668"/>
                      <a:pt x="188110" y="302815"/>
                      <a:pt x="205572" y="347662"/>
                    </a:cubicBezTo>
                    <a:cubicBezTo>
                      <a:pt x="223034" y="392509"/>
                      <a:pt x="227003" y="495300"/>
                      <a:pt x="227003" y="495300"/>
                    </a:cubicBezTo>
                    <a:lnTo>
                      <a:pt x="227003" y="495300"/>
                    </a:lnTo>
                  </a:path>
                </a:pathLst>
              </a:custGeom>
              <a:noFill/>
              <a:ln cap="rnd">
                <a:solidFill>
                  <a:schemeClr val="accent4">
                    <a:lumMod val="20000"/>
                    <a:lumOff val="8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0" name="Freihandform 69"/>
              <p:cNvSpPr/>
              <p:nvPr/>
            </p:nvSpPr>
            <p:spPr>
              <a:xfrm>
                <a:off x="3057247" y="2206987"/>
                <a:ext cx="215638" cy="489600"/>
              </a:xfrm>
              <a:custGeom>
                <a:avLst/>
                <a:gdLst>
                  <a:gd name="connsiteX0" fmla="*/ 46028 w 227003"/>
                  <a:gd name="connsiteY0" fmla="*/ 0 h 495300"/>
                  <a:gd name="connsiteX1" fmla="*/ 3166 w 227003"/>
                  <a:gd name="connsiteY1" fmla="*/ 80962 h 495300"/>
                  <a:gd name="connsiteX2" fmla="*/ 122228 w 227003"/>
                  <a:gd name="connsiteY2" fmla="*/ 226218 h 495300"/>
                  <a:gd name="connsiteX3" fmla="*/ 205572 w 227003"/>
                  <a:gd name="connsiteY3" fmla="*/ 347662 h 495300"/>
                  <a:gd name="connsiteX4" fmla="*/ 227003 w 227003"/>
                  <a:gd name="connsiteY4" fmla="*/ 495300 h 495300"/>
                  <a:gd name="connsiteX5" fmla="*/ 227003 w 227003"/>
                  <a:gd name="connsiteY5" fmla="*/ 49530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7003" h="495300">
                    <a:moveTo>
                      <a:pt x="46028" y="0"/>
                    </a:moveTo>
                    <a:cubicBezTo>
                      <a:pt x="18247" y="21629"/>
                      <a:pt x="-9534" y="43259"/>
                      <a:pt x="3166" y="80962"/>
                    </a:cubicBezTo>
                    <a:cubicBezTo>
                      <a:pt x="15866" y="118665"/>
                      <a:pt x="88494" y="181768"/>
                      <a:pt x="122228" y="226218"/>
                    </a:cubicBezTo>
                    <a:cubicBezTo>
                      <a:pt x="155962" y="270668"/>
                      <a:pt x="188110" y="302815"/>
                      <a:pt x="205572" y="347662"/>
                    </a:cubicBezTo>
                    <a:cubicBezTo>
                      <a:pt x="223034" y="392509"/>
                      <a:pt x="227003" y="495300"/>
                      <a:pt x="227003" y="495300"/>
                    </a:cubicBezTo>
                    <a:lnTo>
                      <a:pt x="227003" y="495300"/>
                    </a:lnTo>
                  </a:path>
                </a:pathLst>
              </a:custGeom>
              <a:noFill/>
              <a:ln cap="rnd">
                <a:solidFill>
                  <a:schemeClr val="accent4">
                    <a:lumMod val="20000"/>
                    <a:lumOff val="8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grpSp>
          <p:nvGrpSpPr>
            <p:cNvPr id="18" name="Gruppieren 17"/>
            <p:cNvGrpSpPr/>
            <p:nvPr/>
          </p:nvGrpSpPr>
          <p:grpSpPr>
            <a:xfrm>
              <a:off x="5730891" y="2637644"/>
              <a:ext cx="2842051" cy="1835922"/>
              <a:chOff x="2802343" y="3070895"/>
              <a:chExt cx="2889419" cy="1866521"/>
            </a:xfrm>
          </p:grpSpPr>
          <p:grpSp>
            <p:nvGrpSpPr>
              <p:cNvPr id="19" name="Gruppieren 18"/>
              <p:cNvGrpSpPr/>
              <p:nvPr/>
            </p:nvGrpSpPr>
            <p:grpSpPr>
              <a:xfrm>
                <a:off x="2802343" y="3070895"/>
                <a:ext cx="648000" cy="1864800"/>
                <a:chOff x="2912797" y="2979791"/>
                <a:chExt cx="675122" cy="1864800"/>
              </a:xfrm>
            </p:grpSpPr>
            <p:cxnSp>
              <p:nvCxnSpPr>
                <p:cNvPr id="21" name="Gerader Verbinder 20"/>
                <p:cNvCxnSpPr/>
                <p:nvPr/>
              </p:nvCxnSpPr>
              <p:spPr>
                <a:xfrm flipH="1">
                  <a:off x="3137243" y="2979791"/>
                  <a:ext cx="108000" cy="648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Gerader Verbinder 21"/>
                <p:cNvCxnSpPr/>
                <p:nvPr/>
              </p:nvCxnSpPr>
              <p:spPr>
                <a:xfrm>
                  <a:off x="3248310" y="2979791"/>
                  <a:ext cx="108000" cy="648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Gruppieren 22"/>
                <p:cNvGrpSpPr/>
                <p:nvPr/>
              </p:nvGrpSpPr>
              <p:grpSpPr>
                <a:xfrm>
                  <a:off x="2912797" y="3620591"/>
                  <a:ext cx="241424" cy="1224000"/>
                  <a:chOff x="1223568" y="4982400"/>
                  <a:chExt cx="241424" cy="1224000"/>
                </a:xfrm>
                <a:scene3d>
                  <a:camera prst="orthographicFront">
                    <a:rot lat="0" lon="0" rev="21060000"/>
                  </a:camera>
                  <a:lightRig rig="threePt" dir="t"/>
                </a:scene3d>
              </p:grpSpPr>
              <p:grpSp>
                <p:nvGrpSpPr>
                  <p:cNvPr id="47" name="Gruppieren 46"/>
                  <p:cNvGrpSpPr/>
                  <p:nvPr/>
                </p:nvGrpSpPr>
                <p:grpSpPr>
                  <a:xfrm>
                    <a:off x="1229780" y="4982400"/>
                    <a:ext cx="235212" cy="1224000"/>
                    <a:chOff x="1836000" y="3168000"/>
                    <a:chExt cx="235212" cy="1224000"/>
                  </a:xfrm>
                </p:grpSpPr>
                <p:cxnSp>
                  <p:nvCxnSpPr>
                    <p:cNvPr id="55" name="Gerader Verbinder 54"/>
                    <p:cNvCxnSpPr/>
                    <p:nvPr/>
                  </p:nvCxnSpPr>
                  <p:spPr>
                    <a:xfrm flipV="1">
                      <a:off x="1889648" y="4032000"/>
                      <a:ext cx="144000" cy="0"/>
                    </a:xfrm>
                    <a:prstGeom prst="line">
                      <a:avLst/>
                    </a:prstGeom>
                    <a:ln w="1270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56" name="Gruppieren 55"/>
                    <p:cNvGrpSpPr>
                      <a:grpSpLocks/>
                    </p:cNvGrpSpPr>
                    <p:nvPr/>
                  </p:nvGrpSpPr>
                  <p:grpSpPr>
                    <a:xfrm rot="5400000">
                      <a:off x="1855212" y="3564000"/>
                      <a:ext cx="360000" cy="72000"/>
                      <a:chOff x="1840097" y="2583656"/>
                      <a:chExt cx="3181978" cy="733430"/>
                    </a:xfrm>
                  </p:grpSpPr>
                  <p:pic>
                    <p:nvPicPr>
                      <p:cNvPr id="67" name="Picture 2" descr="File:SpringsInSeries.sv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188" t="39549" r="35544" b="40388"/>
                      <a:stretch/>
                    </p:blipFill>
                    <p:spPr bwMode="auto">
                      <a:xfrm>
                        <a:off x="3457583" y="2583656"/>
                        <a:ext cx="1564492" cy="7334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68" name="Picture 2" descr="File:SpringsInSeries.sv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9151" t="39549" r="41851" b="40388"/>
                      <a:stretch/>
                    </p:blipFill>
                    <p:spPr bwMode="auto">
                      <a:xfrm>
                        <a:off x="1840097" y="2583660"/>
                        <a:ext cx="1627006" cy="7334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grpSp>
                  <p:nvGrpSpPr>
                    <p:cNvPr id="57" name="Gruppieren 56"/>
                    <p:cNvGrpSpPr>
                      <a:grpSpLocks/>
                    </p:cNvGrpSpPr>
                    <p:nvPr/>
                  </p:nvGrpSpPr>
                  <p:grpSpPr>
                    <a:xfrm>
                      <a:off x="1925648" y="4032000"/>
                      <a:ext cx="72000" cy="360000"/>
                      <a:chOff x="3245150" y="1182403"/>
                      <a:chExt cx="184418" cy="764809"/>
                    </a:xfrm>
                  </p:grpSpPr>
                  <p:pic>
                    <p:nvPicPr>
                      <p:cNvPr id="64" name="Picture 2" descr="File:SpringsInSeries.sv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9060" t="39549" r="35395" b="40388"/>
                      <a:stretch/>
                    </p:blipFill>
                    <p:spPr bwMode="auto">
                      <a:xfrm rot="5400000">
                        <a:off x="3062324" y="1475658"/>
                        <a:ext cx="550070" cy="1844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cxnSp>
                    <p:nvCxnSpPr>
                      <p:cNvPr id="65" name="Gerader Verbinder 64"/>
                      <p:cNvCxnSpPr/>
                      <p:nvPr/>
                    </p:nvCxnSpPr>
                    <p:spPr>
                      <a:xfrm flipH="1">
                        <a:off x="3348000" y="1182403"/>
                        <a:ext cx="0" cy="108537"/>
                      </a:xfrm>
                      <a:prstGeom prst="line">
                        <a:avLst/>
                      </a:prstGeom>
                      <a:ln w="1270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Gerader Verbinder 65"/>
                      <p:cNvCxnSpPr/>
                      <p:nvPr/>
                    </p:nvCxnSpPr>
                    <p:spPr>
                      <a:xfrm flipH="1">
                        <a:off x="3348000" y="1839212"/>
                        <a:ext cx="0" cy="108000"/>
                      </a:xfrm>
                      <a:prstGeom prst="line">
                        <a:avLst/>
                      </a:prstGeom>
                      <a:ln w="1270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58" name="Gerader Verbinder 57"/>
                    <p:cNvCxnSpPr/>
                    <p:nvPr/>
                  </p:nvCxnSpPr>
                  <p:spPr>
                    <a:xfrm flipH="1">
                      <a:off x="2033648" y="3168000"/>
                      <a:ext cx="0" cy="252000"/>
                    </a:xfrm>
                    <a:prstGeom prst="line">
                      <a:avLst/>
                    </a:prstGeom>
                    <a:ln w="1270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Gerader Verbinder 58"/>
                    <p:cNvCxnSpPr/>
                    <p:nvPr/>
                  </p:nvCxnSpPr>
                  <p:spPr>
                    <a:xfrm flipH="1">
                      <a:off x="1889648" y="3168000"/>
                      <a:ext cx="0" cy="72000"/>
                    </a:xfrm>
                    <a:prstGeom prst="line">
                      <a:avLst/>
                    </a:prstGeom>
                    <a:ln w="1270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Gerader Verbinder 59"/>
                    <p:cNvCxnSpPr/>
                    <p:nvPr/>
                  </p:nvCxnSpPr>
                  <p:spPr>
                    <a:xfrm flipH="1">
                      <a:off x="2033648" y="3780000"/>
                      <a:ext cx="0" cy="252000"/>
                    </a:xfrm>
                    <a:prstGeom prst="line">
                      <a:avLst/>
                    </a:prstGeom>
                    <a:ln w="1270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Gerader Verbinder 60"/>
                    <p:cNvCxnSpPr/>
                    <p:nvPr/>
                  </p:nvCxnSpPr>
                  <p:spPr>
                    <a:xfrm flipH="1">
                      <a:off x="1889648" y="3960787"/>
                      <a:ext cx="0" cy="72000"/>
                    </a:xfrm>
                    <a:prstGeom prst="line">
                      <a:avLst/>
                    </a:prstGeom>
                    <a:ln w="1270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Gerader Verbinder 61"/>
                    <p:cNvCxnSpPr/>
                    <p:nvPr/>
                  </p:nvCxnSpPr>
                  <p:spPr>
                    <a:xfrm flipV="1">
                      <a:off x="1889648" y="3168000"/>
                      <a:ext cx="144000" cy="0"/>
                    </a:xfrm>
                    <a:prstGeom prst="line">
                      <a:avLst/>
                    </a:prstGeom>
                    <a:ln w="1270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63" name="Grafik 62"/>
                    <p:cNvPicPr>
                      <a:picLocks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rot="16200000">
                      <a:off x="1512000" y="3535200"/>
                      <a:ext cx="756000" cy="108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8" name="Gruppieren 47"/>
                  <p:cNvGrpSpPr/>
                  <p:nvPr/>
                </p:nvGrpSpPr>
                <p:grpSpPr>
                  <a:xfrm>
                    <a:off x="1223568" y="5042381"/>
                    <a:ext cx="117340" cy="740438"/>
                    <a:chOff x="1223568" y="5042381"/>
                    <a:chExt cx="117340" cy="740438"/>
                  </a:xfrm>
                </p:grpSpPr>
                <p:sp>
                  <p:nvSpPr>
                    <p:cNvPr id="49" name="Rechteck 48"/>
                    <p:cNvSpPr/>
                    <p:nvPr/>
                  </p:nvSpPr>
                  <p:spPr>
                    <a:xfrm>
                      <a:off x="1223568" y="5042381"/>
                      <a:ext cx="28800" cy="2880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50" name="Rechteck 49"/>
                    <p:cNvSpPr/>
                    <p:nvPr/>
                  </p:nvSpPr>
                  <p:spPr>
                    <a:xfrm>
                      <a:off x="1224000" y="5492643"/>
                      <a:ext cx="28800" cy="2880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51" name="Rechteck 50"/>
                    <p:cNvSpPr/>
                    <p:nvPr/>
                  </p:nvSpPr>
                  <p:spPr>
                    <a:xfrm>
                      <a:off x="1311676" y="5042381"/>
                      <a:ext cx="28800" cy="2880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52" name="Rechteck 51"/>
                    <p:cNvSpPr/>
                    <p:nvPr/>
                  </p:nvSpPr>
                  <p:spPr>
                    <a:xfrm>
                      <a:off x="1312108" y="5492643"/>
                      <a:ext cx="28800" cy="2880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53" name="Rechteck 52"/>
                    <p:cNvSpPr/>
                    <p:nvPr/>
                  </p:nvSpPr>
                  <p:spPr>
                    <a:xfrm>
                      <a:off x="1224000" y="5042381"/>
                      <a:ext cx="108000" cy="288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54" name="Rechteck 53"/>
                    <p:cNvSpPr/>
                    <p:nvPr/>
                  </p:nvSpPr>
                  <p:spPr>
                    <a:xfrm>
                      <a:off x="1224000" y="5754019"/>
                      <a:ext cx="108000" cy="288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</p:grpSp>
            </p:grpSp>
            <p:grpSp>
              <p:nvGrpSpPr>
                <p:cNvPr id="24" name="Gruppieren 23"/>
                <p:cNvGrpSpPr/>
                <p:nvPr/>
              </p:nvGrpSpPr>
              <p:grpSpPr>
                <a:xfrm>
                  <a:off x="3351997" y="3620591"/>
                  <a:ext cx="235922" cy="1224000"/>
                  <a:chOff x="1936836" y="4982400"/>
                  <a:chExt cx="235922" cy="1224000"/>
                </a:xfrm>
                <a:scene3d>
                  <a:camera prst="orthographicFront">
                    <a:rot lat="0" lon="0" rev="540000"/>
                  </a:camera>
                  <a:lightRig rig="threePt" dir="t"/>
                </a:scene3d>
              </p:grpSpPr>
              <p:grpSp>
                <p:nvGrpSpPr>
                  <p:cNvPr id="25" name="Gruppieren 24"/>
                  <p:cNvGrpSpPr/>
                  <p:nvPr/>
                </p:nvGrpSpPr>
                <p:grpSpPr>
                  <a:xfrm>
                    <a:off x="1936836" y="4982400"/>
                    <a:ext cx="232072" cy="1224000"/>
                    <a:chOff x="2543056" y="3168000"/>
                    <a:chExt cx="232072" cy="1224000"/>
                  </a:xfrm>
                </p:grpSpPr>
                <p:grpSp>
                  <p:nvGrpSpPr>
                    <p:cNvPr id="33" name="Gruppieren 32"/>
                    <p:cNvGrpSpPr>
                      <a:grpSpLocks/>
                    </p:cNvGrpSpPr>
                    <p:nvPr/>
                  </p:nvGrpSpPr>
                  <p:grpSpPr>
                    <a:xfrm rot="16200000">
                      <a:off x="2400247" y="3562365"/>
                      <a:ext cx="360000" cy="74381"/>
                      <a:chOff x="1840097" y="2559402"/>
                      <a:chExt cx="3181978" cy="757684"/>
                    </a:xfrm>
                  </p:grpSpPr>
                  <p:pic>
                    <p:nvPicPr>
                      <p:cNvPr id="45" name="Picture 2" descr="File:SpringsInSeries.sv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188" t="39549" r="35544" b="40388"/>
                      <a:stretch/>
                    </p:blipFill>
                    <p:spPr bwMode="auto">
                      <a:xfrm>
                        <a:off x="3457585" y="2559402"/>
                        <a:ext cx="1564490" cy="7334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46" name="Picture 2" descr="File:SpringsInSeries.sv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9151" t="39549" r="41851" b="40388"/>
                      <a:stretch/>
                    </p:blipFill>
                    <p:spPr bwMode="auto">
                      <a:xfrm>
                        <a:off x="1840097" y="2583660"/>
                        <a:ext cx="1627006" cy="7334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grpSp>
                  <p:nvGrpSpPr>
                    <p:cNvPr id="34" name="Gruppieren 33"/>
                    <p:cNvGrpSpPr>
                      <a:grpSpLocks/>
                    </p:cNvGrpSpPr>
                    <p:nvPr/>
                  </p:nvGrpSpPr>
                  <p:grpSpPr>
                    <a:xfrm>
                      <a:off x="2609648" y="4032000"/>
                      <a:ext cx="72000" cy="360000"/>
                      <a:chOff x="3245150" y="1182403"/>
                      <a:chExt cx="184418" cy="764809"/>
                    </a:xfrm>
                  </p:grpSpPr>
                  <p:pic>
                    <p:nvPicPr>
                      <p:cNvPr id="42" name="Picture 2" descr="File:SpringsInSeries.sv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9060" t="39549" r="35395" b="40388"/>
                      <a:stretch/>
                    </p:blipFill>
                    <p:spPr bwMode="auto">
                      <a:xfrm rot="5400000">
                        <a:off x="3062324" y="1475658"/>
                        <a:ext cx="550070" cy="1844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cxnSp>
                    <p:nvCxnSpPr>
                      <p:cNvPr id="43" name="Gerader Verbinder 42"/>
                      <p:cNvCxnSpPr/>
                      <p:nvPr/>
                    </p:nvCxnSpPr>
                    <p:spPr>
                      <a:xfrm flipH="1">
                        <a:off x="3348000" y="1182403"/>
                        <a:ext cx="0" cy="108537"/>
                      </a:xfrm>
                      <a:prstGeom prst="line">
                        <a:avLst/>
                      </a:prstGeom>
                      <a:ln w="1270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" name="Gerader Verbinder 43"/>
                      <p:cNvCxnSpPr/>
                      <p:nvPr/>
                    </p:nvCxnSpPr>
                    <p:spPr>
                      <a:xfrm flipH="1">
                        <a:off x="3348000" y="1839212"/>
                        <a:ext cx="0" cy="108000"/>
                      </a:xfrm>
                      <a:prstGeom prst="line">
                        <a:avLst/>
                      </a:prstGeom>
                      <a:ln w="12700" cap="rnd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5" name="Gerader Verbinder 34"/>
                    <p:cNvCxnSpPr/>
                    <p:nvPr/>
                  </p:nvCxnSpPr>
                  <p:spPr>
                    <a:xfrm flipV="1">
                      <a:off x="2573648" y="4032000"/>
                      <a:ext cx="144000" cy="0"/>
                    </a:xfrm>
                    <a:prstGeom prst="line">
                      <a:avLst/>
                    </a:prstGeom>
                    <a:ln w="1270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Gerader Verbinder 35"/>
                    <p:cNvCxnSpPr/>
                    <p:nvPr/>
                  </p:nvCxnSpPr>
                  <p:spPr>
                    <a:xfrm flipH="1">
                      <a:off x="2571619" y="3168000"/>
                      <a:ext cx="0" cy="252000"/>
                    </a:xfrm>
                    <a:prstGeom prst="line">
                      <a:avLst/>
                    </a:prstGeom>
                    <a:ln w="1270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Gerader Verbinder 36"/>
                    <p:cNvCxnSpPr/>
                    <p:nvPr/>
                  </p:nvCxnSpPr>
                  <p:spPr>
                    <a:xfrm flipH="1">
                      <a:off x="2571619" y="3780000"/>
                      <a:ext cx="0" cy="252000"/>
                    </a:xfrm>
                    <a:prstGeom prst="line">
                      <a:avLst/>
                    </a:prstGeom>
                    <a:ln w="1270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Gerader Verbinder 37"/>
                    <p:cNvCxnSpPr/>
                    <p:nvPr/>
                  </p:nvCxnSpPr>
                  <p:spPr>
                    <a:xfrm flipH="1">
                      <a:off x="2717648" y="3168000"/>
                      <a:ext cx="0" cy="72000"/>
                    </a:xfrm>
                    <a:prstGeom prst="line">
                      <a:avLst/>
                    </a:prstGeom>
                    <a:ln w="1270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Gerader Verbinder 38"/>
                    <p:cNvCxnSpPr/>
                    <p:nvPr/>
                  </p:nvCxnSpPr>
                  <p:spPr>
                    <a:xfrm flipH="1">
                      <a:off x="2717648" y="3960787"/>
                      <a:ext cx="0" cy="72000"/>
                    </a:xfrm>
                    <a:prstGeom prst="line">
                      <a:avLst/>
                    </a:prstGeom>
                    <a:ln w="1270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Gerader Verbinder 39"/>
                    <p:cNvCxnSpPr/>
                    <p:nvPr/>
                  </p:nvCxnSpPr>
                  <p:spPr>
                    <a:xfrm flipV="1">
                      <a:off x="2573648" y="3168000"/>
                      <a:ext cx="144000" cy="0"/>
                    </a:xfrm>
                    <a:prstGeom prst="line">
                      <a:avLst/>
                    </a:prstGeom>
                    <a:ln w="12700" cap="rnd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41" name="Grafik 40"/>
                    <p:cNvPicPr>
                      <a:picLocks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rot="16200000">
                      <a:off x="2343128" y="3535200"/>
                      <a:ext cx="756000" cy="108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6" name="Gruppieren 25"/>
                  <p:cNvGrpSpPr/>
                  <p:nvPr/>
                </p:nvGrpSpPr>
                <p:grpSpPr>
                  <a:xfrm>
                    <a:off x="2055418" y="5042381"/>
                    <a:ext cx="117340" cy="740438"/>
                    <a:chOff x="1223568" y="5042381"/>
                    <a:chExt cx="117340" cy="740438"/>
                  </a:xfrm>
                </p:grpSpPr>
                <p:sp>
                  <p:nvSpPr>
                    <p:cNvPr id="27" name="Rechteck 26"/>
                    <p:cNvSpPr/>
                    <p:nvPr/>
                  </p:nvSpPr>
                  <p:spPr>
                    <a:xfrm>
                      <a:off x="1223568" y="5042381"/>
                      <a:ext cx="28800" cy="2880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28" name="Rechteck 27"/>
                    <p:cNvSpPr/>
                    <p:nvPr/>
                  </p:nvSpPr>
                  <p:spPr>
                    <a:xfrm>
                      <a:off x="1224000" y="5492643"/>
                      <a:ext cx="28800" cy="2880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29" name="Rechteck 28"/>
                    <p:cNvSpPr/>
                    <p:nvPr/>
                  </p:nvSpPr>
                  <p:spPr>
                    <a:xfrm>
                      <a:off x="1311676" y="5042381"/>
                      <a:ext cx="28800" cy="2880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30" name="Rechteck 29"/>
                    <p:cNvSpPr/>
                    <p:nvPr/>
                  </p:nvSpPr>
                  <p:spPr>
                    <a:xfrm>
                      <a:off x="1312108" y="5492643"/>
                      <a:ext cx="28800" cy="2880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31" name="Rechteck 30"/>
                    <p:cNvSpPr/>
                    <p:nvPr/>
                  </p:nvSpPr>
                  <p:spPr>
                    <a:xfrm>
                      <a:off x="1224000" y="5042381"/>
                      <a:ext cx="108000" cy="288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32" name="Rechteck 31"/>
                    <p:cNvSpPr/>
                    <p:nvPr/>
                  </p:nvSpPr>
                  <p:spPr>
                    <a:xfrm>
                      <a:off x="1224000" y="5754019"/>
                      <a:ext cx="108000" cy="2880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</p:grpSp>
            </p:grpSp>
          </p:grpSp>
          <p:cxnSp>
            <p:nvCxnSpPr>
              <p:cNvPr id="20" name="Gerader Verbinder 19"/>
              <p:cNvCxnSpPr/>
              <p:nvPr/>
            </p:nvCxnSpPr>
            <p:spPr>
              <a:xfrm flipH="1" flipV="1">
                <a:off x="2811762" y="4937416"/>
                <a:ext cx="2880000" cy="0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3" name="Grafik 7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74" name="Gruppieren 73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75" name="Rechteck 74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76" name="Rechteck 75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7" name="Grafik 76"/>
            <p:cNvPicPr>
              <a:picLocks noChangeAspect="1"/>
            </p:cNvPicPr>
            <p:nvPr/>
          </p:nvPicPr>
          <p:blipFill rotWithShape="1">
            <a:blip r:embed="rId6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17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4: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Biologische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Randbedingungen</a:t>
            </a: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4.1:</a:t>
            </a:r>
          </a:p>
          <a:p>
            <a:pPr>
              <a:lnSpc>
                <a:spcPct val="110000"/>
              </a:lnSpc>
            </a:pPr>
            <a:r>
              <a:rPr lang="de-CH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Techniken </a:t>
            </a:r>
            <a:r>
              <a:rPr lang="de-CH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 begründen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4418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4.2: Biologische Organsysteme in ihren Haupt- (dicke blaue Pfeile) und Nebenwirkungen (dünne rote Pfeile) auf sportmotorische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Fähigkeiten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104)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206767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4.2 / Herz: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Drust~commonswiki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(commons.wikimedia.org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File:Heart.svg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CC BY, derivative)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4.2 / Nervenzelle: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Clker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-Free-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-Images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en/neuron-nerve-cell-axon-dendrite-296581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4.2 / Kraftsportler: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mohamed_hassan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de/silhouette-sportlich-k%C3%B6rper-hanteln-2860007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4.2 / Läuferin: GDJ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/frau-weiblich-m%c3%a4dchen-mensch-1751186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4.2 / Gymnastin: GDJ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/aus%C3%BCbung-weiblich-frau-m%C3%A4dchen-1751254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4.2 / Sprinter: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mohamed_hassan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/sprinter-marathon-sport-silhouette-4053759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4.2 / Snowboarder: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OpenClipart-Vectors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/snowboarden-boarder-skifahren-151835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540000" y="360000"/>
            <a:ext cx="4320000" cy="4752000"/>
            <a:chOff x="540000" y="360000"/>
            <a:chExt cx="4320000" cy="4752000"/>
          </a:xfrm>
        </p:grpSpPr>
        <p:grpSp>
          <p:nvGrpSpPr>
            <p:cNvPr id="8" name="Gruppieren 7"/>
            <p:cNvGrpSpPr/>
            <p:nvPr/>
          </p:nvGrpSpPr>
          <p:grpSpPr>
            <a:xfrm>
              <a:off x="540000" y="360000"/>
              <a:ext cx="4320000" cy="4752000"/>
              <a:chOff x="0" y="0"/>
              <a:chExt cx="4324342" cy="4752000"/>
            </a:xfrm>
          </p:grpSpPr>
          <p:pic>
            <p:nvPicPr>
              <p:cNvPr id="9" name="Picture 8" descr="Snowboarden, Boarder, Skifahren, Winter, Sport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38" t="23381" r="20243" b="24940"/>
              <a:stretch/>
            </p:blipFill>
            <p:spPr bwMode="auto">
              <a:xfrm rot="16200000">
                <a:off x="3435949" y="3011986"/>
                <a:ext cx="948786" cy="82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Silhouette, Sportlich, Körper, Hanteln, Voll, Männlich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800" y="2970000"/>
                <a:ext cx="576000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Frau, Weiblich, Mädchen, Menschliche, Person, Mensche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8000" y="2970000"/>
                <a:ext cx="601600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 descr="Übung, Weiblich, Frau, Mädchen, Yoga, Pose, Posiere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4400" y="3006000"/>
                <a:ext cx="852500" cy="111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0" descr="Sprinter, Marathon, Sport, Silhouette, Laufen, Traini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1368" y="3312000"/>
                <a:ext cx="925875" cy="81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Grafik 17"/>
              <p:cNvPicPr>
                <a:picLocks noChangeAspect="1"/>
              </p:cNvPicPr>
              <p:nvPr/>
            </p:nvPicPr>
            <p:blipFill rotWithShape="1">
              <a:blip r:embed="rId8"/>
              <a:srcRect b="9208"/>
              <a:stretch/>
            </p:blipFill>
            <p:spPr>
              <a:xfrm>
                <a:off x="756328" y="612000"/>
                <a:ext cx="357699" cy="1080000"/>
              </a:xfrm>
              <a:prstGeom prst="rect">
                <a:avLst/>
              </a:prstGeom>
            </p:spPr>
          </p:pic>
          <p:pic>
            <p:nvPicPr>
              <p:cNvPr id="19" name="Grafik 1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546" y="612000"/>
                <a:ext cx="742795" cy="1080000"/>
              </a:xfrm>
              <a:prstGeom prst="rect">
                <a:avLst/>
              </a:prstGeom>
            </p:spPr>
          </p:pic>
          <p:cxnSp>
            <p:nvCxnSpPr>
              <p:cNvPr id="20" name="Gerade Verbindung mit Pfeil 19"/>
              <p:cNvCxnSpPr/>
              <p:nvPr/>
            </p:nvCxnSpPr>
            <p:spPr>
              <a:xfrm flipH="1">
                <a:off x="360000" y="1764000"/>
                <a:ext cx="576000" cy="1152000"/>
              </a:xfrm>
              <a:prstGeom prst="straightConnector1">
                <a:avLst/>
              </a:prstGeom>
              <a:ln w="38100" cap="rnd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 Verbindung mit Pfeil 20"/>
              <p:cNvCxnSpPr/>
              <p:nvPr/>
            </p:nvCxnSpPr>
            <p:spPr>
              <a:xfrm flipH="1">
                <a:off x="1368000" y="1764000"/>
                <a:ext cx="432000" cy="1152000"/>
              </a:xfrm>
              <a:prstGeom prst="straightConnector1">
                <a:avLst/>
              </a:prstGeom>
              <a:ln w="38100" cap="rnd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mit Pfeil 21"/>
              <p:cNvCxnSpPr/>
              <p:nvPr/>
            </p:nvCxnSpPr>
            <p:spPr>
              <a:xfrm>
                <a:off x="936000" y="1764000"/>
                <a:ext cx="2088000" cy="1152000"/>
              </a:xfrm>
              <a:prstGeom prst="straightConnector1">
                <a:avLst/>
              </a:prstGeom>
              <a:ln w="12700" cap="rnd">
                <a:solidFill>
                  <a:schemeClr val="accent2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mit Pfeil 22"/>
              <p:cNvCxnSpPr/>
              <p:nvPr/>
            </p:nvCxnSpPr>
            <p:spPr>
              <a:xfrm>
                <a:off x="3528000" y="1764000"/>
                <a:ext cx="360000" cy="1152000"/>
              </a:xfrm>
              <a:prstGeom prst="straightConnector1">
                <a:avLst/>
              </a:prstGeom>
              <a:ln w="38100" cap="rnd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mit Pfeil 23"/>
              <p:cNvCxnSpPr/>
              <p:nvPr/>
            </p:nvCxnSpPr>
            <p:spPr>
              <a:xfrm flipH="1">
                <a:off x="2160000" y="1764000"/>
                <a:ext cx="504000" cy="1152000"/>
              </a:xfrm>
              <a:prstGeom prst="straightConnector1">
                <a:avLst/>
              </a:prstGeom>
              <a:ln w="38100" cap="rnd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mit Pfeil 24"/>
              <p:cNvCxnSpPr/>
              <p:nvPr/>
            </p:nvCxnSpPr>
            <p:spPr>
              <a:xfrm>
                <a:off x="936000" y="1764000"/>
                <a:ext cx="288000" cy="1152000"/>
              </a:xfrm>
              <a:prstGeom prst="straightConnector1">
                <a:avLst/>
              </a:prstGeom>
              <a:ln w="12700" cap="rnd">
                <a:solidFill>
                  <a:schemeClr val="accent2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mit Pfeil 25"/>
              <p:cNvCxnSpPr/>
              <p:nvPr/>
            </p:nvCxnSpPr>
            <p:spPr>
              <a:xfrm>
                <a:off x="936000" y="1764000"/>
                <a:ext cx="1080000" cy="1152000"/>
              </a:xfrm>
              <a:prstGeom prst="straightConnector1">
                <a:avLst/>
              </a:prstGeom>
              <a:ln w="12700" cap="rnd">
                <a:solidFill>
                  <a:schemeClr val="accent2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mit Pfeil 26"/>
              <p:cNvCxnSpPr/>
              <p:nvPr/>
            </p:nvCxnSpPr>
            <p:spPr>
              <a:xfrm flipH="1">
                <a:off x="2304000" y="1764000"/>
                <a:ext cx="1224000" cy="1152000"/>
              </a:xfrm>
              <a:prstGeom prst="straightConnector1">
                <a:avLst/>
              </a:prstGeom>
              <a:ln w="12700" cap="rnd">
                <a:solidFill>
                  <a:schemeClr val="accent2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mit Pfeil 27"/>
              <p:cNvCxnSpPr/>
              <p:nvPr/>
            </p:nvCxnSpPr>
            <p:spPr>
              <a:xfrm flipH="1">
                <a:off x="3096000" y="1764000"/>
                <a:ext cx="432000" cy="1152000"/>
              </a:xfrm>
              <a:prstGeom prst="straightConnector1">
                <a:avLst/>
              </a:prstGeom>
              <a:ln w="12700" cap="rnd">
                <a:solidFill>
                  <a:schemeClr val="accent2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mit Pfeil 28"/>
              <p:cNvCxnSpPr/>
              <p:nvPr/>
            </p:nvCxnSpPr>
            <p:spPr>
              <a:xfrm flipH="1">
                <a:off x="504000" y="1764000"/>
                <a:ext cx="3024000" cy="1152000"/>
              </a:xfrm>
              <a:prstGeom prst="straightConnector1">
                <a:avLst/>
              </a:prstGeom>
              <a:ln w="12700" cap="rnd">
                <a:solidFill>
                  <a:schemeClr val="accent2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feld 29"/>
              <p:cNvSpPr txBox="1"/>
              <p:nvPr/>
            </p:nvSpPr>
            <p:spPr>
              <a:xfrm>
                <a:off x="2232000" y="36000"/>
                <a:ext cx="864000" cy="55399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Passiver</a:t>
                </a:r>
              </a:p>
              <a:p>
                <a:pPr algn="ctr"/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Bewegungs-apparat</a:t>
                </a:r>
                <a:endParaRPr lang="de-CH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504000" y="108000"/>
                <a:ext cx="864000" cy="4001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Muskuläres</a:t>
                </a:r>
                <a:b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  <a:endParaRPr lang="de-CH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1368000" y="36000"/>
                <a:ext cx="864000" cy="55399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Herz-</a:t>
                </a:r>
                <a:b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Kreislauf-</a:t>
                </a:r>
                <a:b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  <a:endParaRPr lang="de-CH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3096000" y="108000"/>
                <a:ext cx="864000" cy="4001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Zentrales</a:t>
                </a:r>
              </a:p>
              <a:p>
                <a:pPr algn="ctr"/>
                <a:r>
                  <a:rPr lang="de-DE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Nervensystem</a:t>
                </a:r>
                <a:endParaRPr lang="de-CH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0" y="4068000"/>
                <a:ext cx="864000" cy="25200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de-DE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Kraft</a:t>
                </a:r>
                <a:endParaRPr lang="de-CH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1332000" y="4464000"/>
                <a:ext cx="1008000" cy="24622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de-DE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Kondition</a:t>
                </a:r>
                <a:endParaRPr lang="de-CH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864000" y="4068000"/>
                <a:ext cx="864000" cy="25200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de-DE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Ausdauer</a:t>
                </a:r>
                <a:endParaRPr lang="de-CH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1728658" y="4068000"/>
                <a:ext cx="864000" cy="25200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de-DE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Beweglichkeit</a:t>
                </a:r>
                <a:endParaRPr lang="de-CH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2592000" y="4068000"/>
                <a:ext cx="864000" cy="25200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de-DE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Schnelligkeit</a:t>
                </a:r>
                <a:endParaRPr lang="de-CH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3456000" y="4067678"/>
                <a:ext cx="864000" cy="25200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de-DE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Koordination</a:t>
                </a:r>
                <a:endParaRPr lang="de-CH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eschweifte Klammer links 39"/>
              <p:cNvSpPr/>
              <p:nvPr/>
            </p:nvSpPr>
            <p:spPr>
              <a:xfrm rot="16200000">
                <a:off x="1764000" y="2736000"/>
                <a:ext cx="144000" cy="3240000"/>
              </a:xfrm>
              <a:prstGeom prst="leftBrac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pic>
            <p:nvPicPr>
              <p:cNvPr id="41" name="Grafik 4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55161" y="612000"/>
                <a:ext cx="537230" cy="1080000"/>
              </a:xfrm>
              <a:prstGeom prst="rect">
                <a:avLst/>
              </a:prstGeom>
            </p:spPr>
          </p:pic>
          <p:pic>
            <p:nvPicPr>
              <p:cNvPr id="42" name="Grafik 41"/>
              <p:cNvPicPr>
                <a:picLocks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8727" y="612000"/>
                <a:ext cx="792000" cy="1080000"/>
              </a:xfrm>
              <a:prstGeom prst="rect">
                <a:avLst/>
              </a:prstGeom>
            </p:spPr>
          </p:pic>
          <p:sp>
            <p:nvSpPr>
              <p:cNvPr id="43" name="Rechteck 42"/>
              <p:cNvSpPr/>
              <p:nvPr/>
            </p:nvSpPr>
            <p:spPr>
              <a:xfrm>
                <a:off x="0" y="0"/>
                <a:ext cx="4320000" cy="4752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2" name="Rechteck 1"/>
            <p:cNvSpPr/>
            <p:nvPr/>
          </p:nvSpPr>
          <p:spPr>
            <a:xfrm>
              <a:off x="540000" y="360000"/>
              <a:ext cx="4320000" cy="4752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45" name="Gruppieren 44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46" name="Rechteck 45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7" name="Rechteck 46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Grafik 47"/>
            <p:cNvPicPr>
              <a:picLocks noChangeAspect="1"/>
            </p:cNvPicPr>
            <p:nvPr/>
          </p:nvPicPr>
          <p:blipFill rotWithShape="1">
            <a:blip r:embed="rId12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85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4: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Biologische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Randbedingungen</a:t>
            </a: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4.2:</a:t>
            </a:r>
          </a:p>
          <a:p>
            <a:pPr>
              <a:lnSpc>
                <a:spcPct val="110000"/>
              </a:lnSpc>
            </a:pPr>
            <a:r>
              <a:rPr lang="de-CH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Neurowissenschaftliche </a:t>
            </a:r>
            <a:r>
              <a:rPr lang="de-CH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4418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4.3: Aufbau des zentralen und peripheren Nervensystems (links) und einer einzelnen Nervenzelle (rechts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110)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1119725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4.3 / Gehirn: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ArtsyBee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(pixabay.com/de/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illustrations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/gehirn-lappen-neurologie-mensch-1007686/,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4.3 / Nervensystem: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TheEmirr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(commons.wikimedia.org/w/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index.php?curid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=10187147, CC BY, derivative)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4.3 / Nervenzelle: H. Hoffmeister (commons.wikimedia.org/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File:Impulsfortleitung_an_der_Nervenzelle.png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CC BY, derivative)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540000" y="360000"/>
            <a:ext cx="4320000" cy="4104000"/>
            <a:chOff x="0" y="0"/>
            <a:chExt cx="4320000" cy="4104000"/>
          </a:xfrm>
        </p:grpSpPr>
        <p:grpSp>
          <p:nvGrpSpPr>
            <p:cNvPr id="7" name="Gruppieren 6"/>
            <p:cNvGrpSpPr/>
            <p:nvPr/>
          </p:nvGrpSpPr>
          <p:grpSpPr>
            <a:xfrm>
              <a:off x="2349265" y="77001"/>
              <a:ext cx="1657379" cy="3852000"/>
              <a:chOff x="2349265" y="77001"/>
              <a:chExt cx="1657379" cy="3852000"/>
            </a:xfrm>
          </p:grpSpPr>
          <p:pic>
            <p:nvPicPr>
              <p:cNvPr id="39" name="Grafik 3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9265" y="77001"/>
                <a:ext cx="1657379" cy="3852000"/>
              </a:xfrm>
              <a:prstGeom prst="rect">
                <a:avLst/>
              </a:prstGeom>
            </p:spPr>
          </p:pic>
          <p:sp>
            <p:nvSpPr>
              <p:cNvPr id="40" name="Ellipse 39"/>
              <p:cNvSpPr/>
              <p:nvPr/>
            </p:nvSpPr>
            <p:spPr>
              <a:xfrm>
                <a:off x="2967567" y="996951"/>
                <a:ext cx="186267" cy="306916"/>
              </a:xfrm>
              <a:prstGeom prst="ellipse">
                <a:avLst/>
              </a:prstGeom>
              <a:solidFill>
                <a:schemeClr val="accent2">
                  <a:alpha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48" y="118592"/>
              <a:ext cx="1703993" cy="3780000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0" y="0"/>
              <a:ext cx="4320000" cy="410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10" name="Gruppieren 9"/>
            <p:cNvGrpSpPr/>
            <p:nvPr/>
          </p:nvGrpSpPr>
          <p:grpSpPr>
            <a:xfrm>
              <a:off x="216000" y="162846"/>
              <a:ext cx="246221" cy="3780000"/>
              <a:chOff x="3811113" y="738846"/>
              <a:chExt cx="246221" cy="3780000"/>
            </a:xfrm>
          </p:grpSpPr>
          <p:sp>
            <p:nvSpPr>
              <p:cNvPr id="37" name="Textfeld 36"/>
              <p:cNvSpPr txBox="1"/>
              <p:nvPr/>
            </p:nvSpPr>
            <p:spPr>
              <a:xfrm rot="16200000">
                <a:off x="2119711" y="2505788"/>
                <a:ext cx="362902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&lt; 2 m</a:t>
                </a:r>
                <a:endParaRPr lang="de-CH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8" name="Gerader Verbinder 37"/>
              <p:cNvCxnSpPr/>
              <p:nvPr/>
            </p:nvCxnSpPr>
            <p:spPr>
              <a:xfrm flipH="1" flipV="1">
                <a:off x="4014313" y="738846"/>
                <a:ext cx="0" cy="3780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headEnd type="triangle" w="lg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feld 10"/>
            <p:cNvSpPr txBox="1"/>
            <p:nvPr/>
          </p:nvSpPr>
          <p:spPr>
            <a:xfrm>
              <a:off x="1492147" y="99790"/>
              <a:ext cx="8017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Großhirn</a:t>
              </a:r>
            </a:p>
          </p:txBody>
        </p:sp>
        <p:cxnSp>
          <p:nvCxnSpPr>
            <p:cNvPr id="12" name="Gerader Verbinder 11"/>
            <p:cNvCxnSpPr/>
            <p:nvPr/>
          </p:nvCxnSpPr>
          <p:spPr>
            <a:xfrm flipH="1">
              <a:off x="1393240" y="238385"/>
              <a:ext cx="223423" cy="46657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367052" y="466465"/>
              <a:ext cx="8017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Kleinhirn</a:t>
              </a:r>
            </a:p>
          </p:txBody>
        </p:sp>
        <p:cxnSp>
          <p:nvCxnSpPr>
            <p:cNvPr id="18" name="Gerader Verbinder 17"/>
            <p:cNvCxnSpPr/>
            <p:nvPr/>
          </p:nvCxnSpPr>
          <p:spPr>
            <a:xfrm flipH="1">
              <a:off x="776593" y="402727"/>
              <a:ext cx="396833" cy="111324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>
              <a:off x="1635108" y="1015811"/>
              <a:ext cx="8017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Rücken-</a:t>
              </a:r>
              <a:r>
                <a:rPr lang="de-DE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mark</a:t>
              </a:r>
              <a:endParaRPr lang="de-DE" sz="1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Gerader Verbinder 19"/>
            <p:cNvCxnSpPr/>
            <p:nvPr/>
          </p:nvCxnSpPr>
          <p:spPr>
            <a:xfrm flipH="1">
              <a:off x="1287464" y="1243013"/>
              <a:ext cx="568324" cy="133350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/>
            <p:cNvSpPr txBox="1"/>
            <p:nvPr/>
          </p:nvSpPr>
          <p:spPr>
            <a:xfrm>
              <a:off x="1405266" y="503402"/>
              <a:ext cx="8017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Stammhirn</a:t>
              </a:r>
            </a:p>
          </p:txBody>
        </p:sp>
        <p:cxnSp>
          <p:nvCxnSpPr>
            <p:cNvPr id="22" name="Gerader Verbinder 21"/>
            <p:cNvCxnSpPr/>
            <p:nvPr/>
          </p:nvCxnSpPr>
          <p:spPr>
            <a:xfrm flipH="1" flipV="1">
              <a:off x="1288800" y="437973"/>
              <a:ext cx="456301" cy="106719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pieren 22"/>
            <p:cNvGrpSpPr/>
            <p:nvPr/>
          </p:nvGrpSpPr>
          <p:grpSpPr>
            <a:xfrm>
              <a:off x="3912092" y="650547"/>
              <a:ext cx="246221" cy="936000"/>
              <a:chOff x="7584092" y="1226547"/>
              <a:chExt cx="246221" cy="936000"/>
            </a:xfrm>
          </p:grpSpPr>
          <p:sp>
            <p:nvSpPr>
              <p:cNvPr id="35" name="Textfeld 34"/>
              <p:cNvSpPr txBox="1"/>
              <p:nvPr/>
            </p:nvSpPr>
            <p:spPr>
              <a:xfrm rot="5400000">
                <a:off x="7306311" y="1558867"/>
                <a:ext cx="8017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&lt; 1/10 mm</a:t>
                </a:r>
                <a:endParaRPr lang="de-CH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6" name="Gerader Verbinder 35"/>
              <p:cNvCxnSpPr/>
              <p:nvPr/>
            </p:nvCxnSpPr>
            <p:spPr>
              <a:xfrm flipH="1">
                <a:off x="7632000" y="1226547"/>
                <a:ext cx="0" cy="936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headEnd type="triangle" w="lg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ieren 23"/>
            <p:cNvGrpSpPr/>
            <p:nvPr/>
          </p:nvGrpSpPr>
          <p:grpSpPr>
            <a:xfrm>
              <a:off x="3912091" y="1604928"/>
              <a:ext cx="246221" cy="1800000"/>
              <a:chOff x="7584091" y="2180928"/>
              <a:chExt cx="246221" cy="1800000"/>
            </a:xfrm>
          </p:grpSpPr>
          <p:cxnSp>
            <p:nvCxnSpPr>
              <p:cNvPr id="33" name="Gerader Verbinder 32"/>
              <p:cNvCxnSpPr/>
              <p:nvPr/>
            </p:nvCxnSpPr>
            <p:spPr>
              <a:xfrm flipH="1">
                <a:off x="7632000" y="2180928"/>
                <a:ext cx="0" cy="1800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headEnd type="triangle" w="lg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feld 33"/>
              <p:cNvSpPr txBox="1"/>
              <p:nvPr/>
            </p:nvSpPr>
            <p:spPr>
              <a:xfrm rot="5400000">
                <a:off x="6876000" y="2950940"/>
                <a:ext cx="16624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&lt; 1 m</a:t>
                </a:r>
                <a:endParaRPr lang="de-CH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Textfeld 24"/>
            <p:cNvSpPr txBox="1"/>
            <p:nvPr/>
          </p:nvSpPr>
          <p:spPr>
            <a:xfrm>
              <a:off x="3158217" y="487286"/>
              <a:ext cx="8017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Soma</a:t>
              </a:r>
            </a:p>
          </p:txBody>
        </p:sp>
        <p:cxnSp>
          <p:nvCxnSpPr>
            <p:cNvPr id="26" name="Gerader Verbinder 25"/>
            <p:cNvCxnSpPr/>
            <p:nvPr/>
          </p:nvCxnSpPr>
          <p:spPr>
            <a:xfrm flipV="1">
              <a:off x="3162300" y="700493"/>
              <a:ext cx="366600" cy="343024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/>
            <p:cNvSpPr txBox="1"/>
            <p:nvPr/>
          </p:nvSpPr>
          <p:spPr>
            <a:xfrm>
              <a:off x="2967281" y="1988000"/>
              <a:ext cx="8017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Axon</a:t>
              </a:r>
            </a:p>
          </p:txBody>
        </p:sp>
        <p:cxnSp>
          <p:nvCxnSpPr>
            <p:cNvPr id="28" name="Gerader Verbinder 27"/>
            <p:cNvCxnSpPr/>
            <p:nvPr/>
          </p:nvCxnSpPr>
          <p:spPr>
            <a:xfrm flipV="1">
              <a:off x="3023740" y="2191013"/>
              <a:ext cx="311546" cy="197545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/>
            <p:cNvSpPr txBox="1"/>
            <p:nvPr/>
          </p:nvSpPr>
          <p:spPr>
            <a:xfrm>
              <a:off x="3206871" y="3738883"/>
              <a:ext cx="8017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Synapsen</a:t>
              </a:r>
            </a:p>
          </p:txBody>
        </p:sp>
        <p:cxnSp>
          <p:nvCxnSpPr>
            <p:cNvPr id="30" name="Gerader Verbinder 29"/>
            <p:cNvCxnSpPr/>
            <p:nvPr/>
          </p:nvCxnSpPr>
          <p:spPr>
            <a:xfrm>
              <a:off x="3085990" y="3772165"/>
              <a:ext cx="214092" cy="89829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/>
            <p:cNvCxnSpPr/>
            <p:nvPr/>
          </p:nvCxnSpPr>
          <p:spPr>
            <a:xfrm flipV="1">
              <a:off x="2714436" y="227805"/>
              <a:ext cx="162131" cy="288297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2485597" y="31988"/>
              <a:ext cx="8017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Dendriten</a:t>
              </a:r>
            </a:p>
          </p:txBody>
        </p:sp>
      </p:grpSp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42" name="Gruppieren 41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43" name="Rechteck 42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5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30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4: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Biologische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Randbedingungen</a:t>
            </a: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4.2: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Neurowissenschaftliche Modelle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19999" y="2160000"/>
            <a:ext cx="3641729" cy="37490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4.4: Monosynaptischer Eigenreflex und reziproke Hemmung der antagonistischen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Muskulatur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112)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6676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Abb. 4.4 / Hammer: Madboy74 (commons.wikimedia.org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wiki/File:Coa_Illustration_Elements_Tool_Hammer_v3.svg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CC BY, derivative)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540000" y="360000"/>
            <a:ext cx="4320000" cy="2232000"/>
            <a:chOff x="0" y="0"/>
            <a:chExt cx="4320000" cy="22320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3717">
              <a:off x="1134987" y="1416868"/>
              <a:ext cx="508906" cy="508906"/>
            </a:xfrm>
            <a:prstGeom prst="rect">
              <a:avLst/>
            </a:prstGeom>
          </p:spPr>
        </p:pic>
        <p:sp>
          <p:nvSpPr>
            <p:cNvPr id="10" name="Ellipse 9"/>
            <p:cNvSpPr/>
            <p:nvPr/>
          </p:nvSpPr>
          <p:spPr>
            <a:xfrm>
              <a:off x="2748082" y="451260"/>
              <a:ext cx="1296000" cy="1296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1" name="Freihandform: Form 11">
              <a:extLst>
                <a:ext uri="{FF2B5EF4-FFF2-40B4-BE49-F238E27FC236}">
                  <a16:creationId xmlns:a16="http://schemas.microsoft.com/office/drawing/2014/main" id="{E1C2B04E-DEE8-4A96-AACC-8BE248F65A5C}"/>
                </a:ext>
              </a:extLst>
            </p:cNvPr>
            <p:cNvSpPr/>
            <p:nvPr/>
          </p:nvSpPr>
          <p:spPr>
            <a:xfrm>
              <a:off x="2924410" y="615404"/>
              <a:ext cx="949382" cy="914807"/>
            </a:xfrm>
            <a:custGeom>
              <a:avLst/>
              <a:gdLst>
                <a:gd name="connsiteX0" fmla="*/ 2005623 w 4041408"/>
                <a:gd name="connsiteY0" fmla="*/ 2267466 h 3373592"/>
                <a:gd name="connsiteX1" fmla="*/ 1492764 w 4041408"/>
                <a:gd name="connsiteY1" fmla="*/ 2390711 h 3373592"/>
                <a:gd name="connsiteX2" fmla="*/ 1238322 w 4041408"/>
                <a:gd name="connsiteY2" fmla="*/ 2712739 h 3373592"/>
                <a:gd name="connsiteX3" fmla="*/ 1099174 w 4041408"/>
                <a:gd name="connsiteY3" fmla="*/ 3233550 h 3373592"/>
                <a:gd name="connsiteX4" fmla="*/ 610169 w 4041408"/>
                <a:gd name="connsiteY4" fmla="*/ 3372698 h 3373592"/>
                <a:gd name="connsiteX5" fmla="*/ 125139 w 4041408"/>
                <a:gd name="connsiteY5" fmla="*/ 3189818 h 3373592"/>
                <a:gd name="connsiteX6" fmla="*/ 17797 w 4041408"/>
                <a:gd name="connsiteY6" fmla="*/ 2847911 h 3373592"/>
                <a:gd name="connsiteX7" fmla="*/ 419338 w 4041408"/>
                <a:gd name="connsiteY7" fmla="*/ 2450346 h 3373592"/>
                <a:gd name="connsiteX8" fmla="*/ 510778 w 4041408"/>
                <a:gd name="connsiteY8" fmla="*/ 2136270 h 3373592"/>
                <a:gd name="connsiteX9" fmla="*/ 343800 w 4041408"/>
                <a:gd name="connsiteY9" fmla="*/ 1742680 h 3373592"/>
                <a:gd name="connsiteX10" fmla="*/ 733414 w 4041408"/>
                <a:gd name="connsiteY10" fmla="*/ 1440531 h 3373592"/>
                <a:gd name="connsiteX11" fmla="*/ 232482 w 4041408"/>
                <a:gd name="connsiteY11" fmla="*/ 363129 h 3373592"/>
                <a:gd name="connsiteX12" fmla="*/ 343800 w 4041408"/>
                <a:gd name="connsiteY12" fmla="*/ 53028 h 3373592"/>
                <a:gd name="connsiteX13" fmla="*/ 673779 w 4041408"/>
                <a:gd name="connsiteY13" fmla="*/ 84833 h 3373592"/>
                <a:gd name="connsiteX14" fmla="*/ 1250249 w 4041408"/>
                <a:gd name="connsiteY14" fmla="*/ 872012 h 3373592"/>
                <a:gd name="connsiteX15" fmla="*/ 1691546 w 4041408"/>
                <a:gd name="connsiteY15" fmla="*/ 1615459 h 3373592"/>
                <a:gd name="connsiteX16" fmla="*/ 2160673 w 4041408"/>
                <a:gd name="connsiteY16" fmla="*/ 1722802 h 3373592"/>
                <a:gd name="connsiteX17" fmla="*/ 2510531 w 4041408"/>
                <a:gd name="connsiteY17" fmla="*/ 1329212 h 3373592"/>
                <a:gd name="connsiteX18" fmla="*/ 3166513 w 4041408"/>
                <a:gd name="connsiteY18" fmla="*/ 299518 h 3373592"/>
                <a:gd name="connsiteX19" fmla="*/ 3480590 w 4041408"/>
                <a:gd name="connsiteY19" fmla="*/ 37125 h 3373592"/>
                <a:gd name="connsiteX20" fmla="*/ 3794666 w 4041408"/>
                <a:gd name="connsiteY20" fmla="*/ 140492 h 3373592"/>
                <a:gd name="connsiteX21" fmla="*/ 3750934 w 4041408"/>
                <a:gd name="connsiteY21" fmla="*/ 553960 h 3373592"/>
                <a:gd name="connsiteX22" fmla="*/ 3357345 w 4041408"/>
                <a:gd name="connsiteY22" fmla="*/ 1201991 h 3373592"/>
                <a:gd name="connsiteX23" fmla="*/ 3416979 w 4041408"/>
                <a:gd name="connsiteY23" fmla="*/ 1575703 h 3373592"/>
                <a:gd name="connsiteX24" fmla="*/ 3723105 w 4041408"/>
                <a:gd name="connsiteY24" fmla="*/ 1750631 h 3373592"/>
                <a:gd name="connsiteX25" fmla="*/ 3552152 w 4041408"/>
                <a:gd name="connsiteY25" fmla="*/ 2104464 h 3373592"/>
                <a:gd name="connsiteX26" fmla="*/ 3679372 w 4041408"/>
                <a:gd name="connsiteY26" fmla="*/ 2533835 h 3373592"/>
                <a:gd name="connsiteX27" fmla="*/ 4025254 w 4041408"/>
                <a:gd name="connsiteY27" fmla="*/ 2812131 h 3373592"/>
                <a:gd name="connsiteX28" fmla="*/ 3929838 w 4041408"/>
                <a:gd name="connsiteY28" fmla="*/ 3177891 h 3373592"/>
                <a:gd name="connsiteX29" fmla="*/ 3452760 w 4041408"/>
                <a:gd name="connsiteY29" fmla="*/ 3368722 h 3373592"/>
                <a:gd name="connsiteX30" fmla="*/ 2987609 w 4041408"/>
                <a:gd name="connsiteY30" fmla="*/ 3261379 h 3373592"/>
                <a:gd name="connsiteX31" fmla="*/ 2816656 w 4041408"/>
                <a:gd name="connsiteY31" fmla="*/ 2808155 h 3373592"/>
                <a:gd name="connsiteX32" fmla="*/ 2725216 w 4041408"/>
                <a:gd name="connsiteY32" fmla="*/ 2502030 h 3373592"/>
                <a:gd name="connsiteX33" fmla="*/ 2275967 w 4041408"/>
                <a:gd name="connsiteY33" fmla="*/ 2295296 h 3373592"/>
                <a:gd name="connsiteX34" fmla="*/ 2005623 w 4041408"/>
                <a:gd name="connsiteY34" fmla="*/ 2267466 h 337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41408" h="3373592">
                  <a:moveTo>
                    <a:pt x="2005623" y="2267466"/>
                  </a:moveTo>
                  <a:cubicBezTo>
                    <a:pt x="1875089" y="2283368"/>
                    <a:pt x="1620647" y="2316499"/>
                    <a:pt x="1492764" y="2390711"/>
                  </a:cubicBezTo>
                  <a:cubicBezTo>
                    <a:pt x="1364881" y="2464923"/>
                    <a:pt x="1303920" y="2572266"/>
                    <a:pt x="1238322" y="2712739"/>
                  </a:cubicBezTo>
                  <a:cubicBezTo>
                    <a:pt x="1172724" y="2853212"/>
                    <a:pt x="1203866" y="3123557"/>
                    <a:pt x="1099174" y="3233550"/>
                  </a:cubicBezTo>
                  <a:cubicBezTo>
                    <a:pt x="994482" y="3343543"/>
                    <a:pt x="772508" y="3379987"/>
                    <a:pt x="610169" y="3372698"/>
                  </a:cubicBezTo>
                  <a:cubicBezTo>
                    <a:pt x="447830" y="3365409"/>
                    <a:pt x="223868" y="3277283"/>
                    <a:pt x="125139" y="3189818"/>
                  </a:cubicBezTo>
                  <a:cubicBezTo>
                    <a:pt x="26410" y="3102354"/>
                    <a:pt x="-31236" y="2971156"/>
                    <a:pt x="17797" y="2847911"/>
                  </a:cubicBezTo>
                  <a:cubicBezTo>
                    <a:pt x="66830" y="2724666"/>
                    <a:pt x="337175" y="2568953"/>
                    <a:pt x="419338" y="2450346"/>
                  </a:cubicBezTo>
                  <a:cubicBezTo>
                    <a:pt x="501501" y="2331739"/>
                    <a:pt x="523368" y="2254214"/>
                    <a:pt x="510778" y="2136270"/>
                  </a:cubicBezTo>
                  <a:cubicBezTo>
                    <a:pt x="498188" y="2018326"/>
                    <a:pt x="306694" y="1858637"/>
                    <a:pt x="343800" y="1742680"/>
                  </a:cubicBezTo>
                  <a:cubicBezTo>
                    <a:pt x="380906" y="1626723"/>
                    <a:pt x="751967" y="1670456"/>
                    <a:pt x="733414" y="1440531"/>
                  </a:cubicBezTo>
                  <a:cubicBezTo>
                    <a:pt x="714861" y="1210606"/>
                    <a:pt x="297418" y="594379"/>
                    <a:pt x="232482" y="363129"/>
                  </a:cubicBezTo>
                  <a:cubicBezTo>
                    <a:pt x="167546" y="131879"/>
                    <a:pt x="270251" y="99411"/>
                    <a:pt x="343800" y="53028"/>
                  </a:cubicBezTo>
                  <a:cubicBezTo>
                    <a:pt x="417349" y="6645"/>
                    <a:pt x="522704" y="-51664"/>
                    <a:pt x="673779" y="84833"/>
                  </a:cubicBezTo>
                  <a:cubicBezTo>
                    <a:pt x="824854" y="221330"/>
                    <a:pt x="1080621" y="616908"/>
                    <a:pt x="1250249" y="872012"/>
                  </a:cubicBezTo>
                  <a:cubicBezTo>
                    <a:pt x="1419877" y="1127116"/>
                    <a:pt x="1539809" y="1473661"/>
                    <a:pt x="1691546" y="1615459"/>
                  </a:cubicBezTo>
                  <a:cubicBezTo>
                    <a:pt x="1843283" y="1757257"/>
                    <a:pt x="2024176" y="1770510"/>
                    <a:pt x="2160673" y="1722802"/>
                  </a:cubicBezTo>
                  <a:cubicBezTo>
                    <a:pt x="2297170" y="1675094"/>
                    <a:pt x="2342891" y="1566426"/>
                    <a:pt x="2510531" y="1329212"/>
                  </a:cubicBezTo>
                  <a:cubicBezTo>
                    <a:pt x="2678171" y="1091998"/>
                    <a:pt x="3004837" y="514866"/>
                    <a:pt x="3166513" y="299518"/>
                  </a:cubicBezTo>
                  <a:cubicBezTo>
                    <a:pt x="3328189" y="84170"/>
                    <a:pt x="3375898" y="63629"/>
                    <a:pt x="3480590" y="37125"/>
                  </a:cubicBezTo>
                  <a:cubicBezTo>
                    <a:pt x="3585282" y="10621"/>
                    <a:pt x="3749609" y="54353"/>
                    <a:pt x="3794666" y="140492"/>
                  </a:cubicBezTo>
                  <a:cubicBezTo>
                    <a:pt x="3839723" y="226631"/>
                    <a:pt x="3823821" y="377043"/>
                    <a:pt x="3750934" y="553960"/>
                  </a:cubicBezTo>
                  <a:cubicBezTo>
                    <a:pt x="3678047" y="730877"/>
                    <a:pt x="3413004" y="1031701"/>
                    <a:pt x="3357345" y="1201991"/>
                  </a:cubicBezTo>
                  <a:cubicBezTo>
                    <a:pt x="3301686" y="1372281"/>
                    <a:pt x="3356019" y="1484263"/>
                    <a:pt x="3416979" y="1575703"/>
                  </a:cubicBezTo>
                  <a:cubicBezTo>
                    <a:pt x="3477939" y="1667143"/>
                    <a:pt x="3700576" y="1662504"/>
                    <a:pt x="3723105" y="1750631"/>
                  </a:cubicBezTo>
                  <a:cubicBezTo>
                    <a:pt x="3745634" y="1838758"/>
                    <a:pt x="3559441" y="1973930"/>
                    <a:pt x="3552152" y="2104464"/>
                  </a:cubicBezTo>
                  <a:cubicBezTo>
                    <a:pt x="3544863" y="2234998"/>
                    <a:pt x="3600522" y="2415891"/>
                    <a:pt x="3679372" y="2533835"/>
                  </a:cubicBezTo>
                  <a:cubicBezTo>
                    <a:pt x="3758222" y="2651780"/>
                    <a:pt x="3983510" y="2704788"/>
                    <a:pt x="4025254" y="2812131"/>
                  </a:cubicBezTo>
                  <a:cubicBezTo>
                    <a:pt x="4066998" y="2919474"/>
                    <a:pt x="4025254" y="3085126"/>
                    <a:pt x="3929838" y="3177891"/>
                  </a:cubicBezTo>
                  <a:cubicBezTo>
                    <a:pt x="3834422" y="3270656"/>
                    <a:pt x="3609798" y="3354807"/>
                    <a:pt x="3452760" y="3368722"/>
                  </a:cubicBezTo>
                  <a:cubicBezTo>
                    <a:pt x="3295722" y="3382637"/>
                    <a:pt x="3093626" y="3354807"/>
                    <a:pt x="2987609" y="3261379"/>
                  </a:cubicBezTo>
                  <a:cubicBezTo>
                    <a:pt x="2881592" y="3167951"/>
                    <a:pt x="2860388" y="2934713"/>
                    <a:pt x="2816656" y="2808155"/>
                  </a:cubicBezTo>
                  <a:cubicBezTo>
                    <a:pt x="2772924" y="2681597"/>
                    <a:pt x="2815331" y="2587507"/>
                    <a:pt x="2725216" y="2502030"/>
                  </a:cubicBezTo>
                  <a:cubicBezTo>
                    <a:pt x="2635101" y="2416554"/>
                    <a:pt x="2398550" y="2335715"/>
                    <a:pt x="2275967" y="2295296"/>
                  </a:cubicBezTo>
                  <a:cubicBezTo>
                    <a:pt x="2153384" y="2254877"/>
                    <a:pt x="2136157" y="2251564"/>
                    <a:pt x="2005623" y="226746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0" y="0"/>
              <a:ext cx="4320000" cy="223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334578" y="276163"/>
              <a:ext cx="1010253" cy="1626869"/>
              <a:chOff x="1718758" y="3213735"/>
              <a:chExt cx="1010253" cy="1626869"/>
            </a:xfrm>
          </p:grpSpPr>
          <p:pic>
            <p:nvPicPr>
              <p:cNvPr id="31" name="Grafik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7646" y="3990401"/>
                <a:ext cx="495195" cy="720000"/>
              </a:xfrm>
              <a:prstGeom prst="rect">
                <a:avLst/>
              </a:prstGeom>
            </p:spPr>
          </p:pic>
          <p:sp>
            <p:nvSpPr>
              <p:cNvPr id="32" name="Rechteck 31"/>
              <p:cNvSpPr/>
              <p:nvPr/>
            </p:nvSpPr>
            <p:spPr>
              <a:xfrm>
                <a:off x="2088252" y="4579619"/>
                <a:ext cx="302523" cy="1307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3" name="Rechteck 32"/>
              <p:cNvSpPr/>
              <p:nvPr/>
            </p:nvSpPr>
            <p:spPr>
              <a:xfrm>
                <a:off x="2059733" y="3975735"/>
                <a:ext cx="331042" cy="1745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4" name="Rechteck 33"/>
              <p:cNvSpPr/>
              <p:nvPr/>
            </p:nvSpPr>
            <p:spPr>
              <a:xfrm rot="901985">
                <a:off x="2240051" y="4486039"/>
                <a:ext cx="125940" cy="1307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5" name="Freihandform 34"/>
              <p:cNvSpPr/>
              <p:nvPr/>
            </p:nvSpPr>
            <p:spPr>
              <a:xfrm>
                <a:off x="2086347" y="3282315"/>
                <a:ext cx="65831" cy="885826"/>
              </a:xfrm>
              <a:custGeom>
                <a:avLst/>
                <a:gdLst>
                  <a:gd name="connsiteX0" fmla="*/ 0 w 43854"/>
                  <a:gd name="connsiteY0" fmla="*/ 485775 h 485775"/>
                  <a:gd name="connsiteX1" fmla="*/ 40005 w 43854"/>
                  <a:gd name="connsiteY1" fmla="*/ 398145 h 485775"/>
                  <a:gd name="connsiteX2" fmla="*/ 40005 w 43854"/>
                  <a:gd name="connsiteY2" fmla="*/ 0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54" h="485775">
                    <a:moveTo>
                      <a:pt x="0" y="485775"/>
                    </a:moveTo>
                    <a:cubicBezTo>
                      <a:pt x="16669" y="482441"/>
                      <a:pt x="33338" y="479107"/>
                      <a:pt x="40005" y="398145"/>
                    </a:cubicBezTo>
                    <a:cubicBezTo>
                      <a:pt x="46672" y="317183"/>
                      <a:pt x="43338" y="158591"/>
                      <a:pt x="40005" y="0"/>
                    </a:cubicBezTo>
                  </a:path>
                </a:pathLst>
              </a:custGeom>
              <a:no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6" name="Freihandform 35"/>
              <p:cNvSpPr/>
              <p:nvPr/>
            </p:nvSpPr>
            <p:spPr>
              <a:xfrm>
                <a:off x="2283129" y="3282315"/>
                <a:ext cx="73412" cy="876301"/>
              </a:xfrm>
              <a:custGeom>
                <a:avLst/>
                <a:gdLst>
                  <a:gd name="connsiteX0" fmla="*/ 103307 w 103307"/>
                  <a:gd name="connsiteY0" fmla="*/ 506730 h 506730"/>
                  <a:gd name="connsiteX1" fmla="*/ 15677 w 103307"/>
                  <a:gd name="connsiteY1" fmla="*/ 325755 h 506730"/>
                  <a:gd name="connsiteX2" fmla="*/ 437 w 103307"/>
                  <a:gd name="connsiteY2" fmla="*/ 0 h 50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307" h="506730">
                    <a:moveTo>
                      <a:pt x="103307" y="506730"/>
                    </a:moveTo>
                    <a:cubicBezTo>
                      <a:pt x="68064" y="458470"/>
                      <a:pt x="32822" y="410210"/>
                      <a:pt x="15677" y="325755"/>
                    </a:cubicBezTo>
                    <a:cubicBezTo>
                      <a:pt x="-1468" y="241300"/>
                      <a:pt x="-516" y="120650"/>
                      <a:pt x="437" y="0"/>
                    </a:cubicBezTo>
                  </a:path>
                </a:pathLst>
              </a:custGeom>
              <a:no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7" name="Freihandform 36"/>
              <p:cNvSpPr/>
              <p:nvPr/>
            </p:nvSpPr>
            <p:spPr>
              <a:xfrm flipV="1">
                <a:off x="2091311" y="4568188"/>
                <a:ext cx="71424" cy="272416"/>
              </a:xfrm>
              <a:custGeom>
                <a:avLst/>
                <a:gdLst>
                  <a:gd name="connsiteX0" fmla="*/ 0 w 43854"/>
                  <a:gd name="connsiteY0" fmla="*/ 485775 h 485775"/>
                  <a:gd name="connsiteX1" fmla="*/ 40005 w 43854"/>
                  <a:gd name="connsiteY1" fmla="*/ 398145 h 485775"/>
                  <a:gd name="connsiteX2" fmla="*/ 40005 w 43854"/>
                  <a:gd name="connsiteY2" fmla="*/ 0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54" h="485775">
                    <a:moveTo>
                      <a:pt x="0" y="485775"/>
                    </a:moveTo>
                    <a:cubicBezTo>
                      <a:pt x="16669" y="482441"/>
                      <a:pt x="33338" y="479107"/>
                      <a:pt x="40005" y="398145"/>
                    </a:cubicBezTo>
                    <a:cubicBezTo>
                      <a:pt x="46672" y="317183"/>
                      <a:pt x="43338" y="158591"/>
                      <a:pt x="40005" y="0"/>
                    </a:cubicBezTo>
                  </a:path>
                </a:pathLst>
              </a:custGeom>
              <a:no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8" name="Freihandform 37"/>
              <p:cNvSpPr/>
              <p:nvPr/>
            </p:nvSpPr>
            <p:spPr>
              <a:xfrm flipV="1">
                <a:off x="2302686" y="4529063"/>
                <a:ext cx="88090" cy="311539"/>
              </a:xfrm>
              <a:custGeom>
                <a:avLst/>
                <a:gdLst>
                  <a:gd name="connsiteX0" fmla="*/ 103307 w 103307"/>
                  <a:gd name="connsiteY0" fmla="*/ 506730 h 506730"/>
                  <a:gd name="connsiteX1" fmla="*/ 15677 w 103307"/>
                  <a:gd name="connsiteY1" fmla="*/ 325755 h 506730"/>
                  <a:gd name="connsiteX2" fmla="*/ 437 w 103307"/>
                  <a:gd name="connsiteY2" fmla="*/ 0 h 50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307" h="506730">
                    <a:moveTo>
                      <a:pt x="103307" y="506730"/>
                    </a:moveTo>
                    <a:cubicBezTo>
                      <a:pt x="68064" y="458470"/>
                      <a:pt x="32822" y="410210"/>
                      <a:pt x="15677" y="325755"/>
                    </a:cubicBezTo>
                    <a:cubicBezTo>
                      <a:pt x="-1468" y="241300"/>
                      <a:pt x="-516" y="120650"/>
                      <a:pt x="437" y="0"/>
                    </a:cubicBezTo>
                  </a:path>
                </a:pathLst>
              </a:custGeom>
              <a:noFill/>
              <a:ln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grpSp>
            <p:nvGrpSpPr>
              <p:cNvPr id="39" name="Gruppieren 38"/>
              <p:cNvGrpSpPr/>
              <p:nvPr/>
            </p:nvGrpSpPr>
            <p:grpSpPr>
              <a:xfrm>
                <a:off x="2322819" y="3213735"/>
                <a:ext cx="406192" cy="1536533"/>
                <a:chOff x="2322819" y="3213735"/>
                <a:chExt cx="406192" cy="1536533"/>
              </a:xfrm>
            </p:grpSpPr>
            <p:sp>
              <p:nvSpPr>
                <p:cNvPr id="47" name="Freihandform 46"/>
                <p:cNvSpPr/>
                <p:nvPr/>
              </p:nvSpPr>
              <p:spPr>
                <a:xfrm rot="276488" flipH="1">
                  <a:off x="2322819" y="4129939"/>
                  <a:ext cx="229006" cy="620329"/>
                </a:xfrm>
                <a:custGeom>
                  <a:avLst/>
                  <a:gdLst>
                    <a:gd name="connsiteX0" fmla="*/ 8760 w 222120"/>
                    <a:gd name="connsiteY0" fmla="*/ 0 h 533400"/>
                    <a:gd name="connsiteX1" fmla="*/ 3045 w 222120"/>
                    <a:gd name="connsiteY1" fmla="*/ 165735 h 533400"/>
                    <a:gd name="connsiteX2" fmla="*/ 3045 w 222120"/>
                    <a:gd name="connsiteY2" fmla="*/ 321945 h 533400"/>
                    <a:gd name="connsiteX3" fmla="*/ 41145 w 222120"/>
                    <a:gd name="connsiteY3" fmla="*/ 440055 h 533400"/>
                    <a:gd name="connsiteX4" fmla="*/ 113535 w 222120"/>
                    <a:gd name="connsiteY4" fmla="*/ 497205 h 533400"/>
                    <a:gd name="connsiteX5" fmla="*/ 222120 w 222120"/>
                    <a:gd name="connsiteY5" fmla="*/ 53340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120" h="533400">
                      <a:moveTo>
                        <a:pt x="8760" y="0"/>
                      </a:moveTo>
                      <a:cubicBezTo>
                        <a:pt x="6378" y="56039"/>
                        <a:pt x="3997" y="112078"/>
                        <a:pt x="3045" y="165735"/>
                      </a:cubicBezTo>
                      <a:cubicBezTo>
                        <a:pt x="2093" y="219392"/>
                        <a:pt x="-3305" y="276225"/>
                        <a:pt x="3045" y="321945"/>
                      </a:cubicBezTo>
                      <a:cubicBezTo>
                        <a:pt x="9395" y="367665"/>
                        <a:pt x="22730" y="410845"/>
                        <a:pt x="41145" y="440055"/>
                      </a:cubicBezTo>
                      <a:cubicBezTo>
                        <a:pt x="59560" y="469265"/>
                        <a:pt x="83373" y="481648"/>
                        <a:pt x="113535" y="497205"/>
                      </a:cubicBezTo>
                      <a:cubicBezTo>
                        <a:pt x="143697" y="512762"/>
                        <a:pt x="182908" y="523081"/>
                        <a:pt x="222120" y="533400"/>
                      </a:cubicBezTo>
                    </a:path>
                  </a:pathLst>
                </a:custGeom>
                <a:noFill/>
                <a:ln w="101600" cap="rnd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pic>
              <p:nvPicPr>
                <p:cNvPr id="48" name="Grafik 47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1782" b="13590"/>
                <a:stretch/>
              </p:blipFill>
              <p:spPr>
                <a:xfrm>
                  <a:off x="2408348" y="3257550"/>
                  <a:ext cx="320663" cy="887730"/>
                </a:xfrm>
                <a:prstGeom prst="rect">
                  <a:avLst/>
                </a:prstGeom>
              </p:spPr>
            </p:pic>
            <p:cxnSp>
              <p:nvCxnSpPr>
                <p:cNvPr id="49" name="Gerader Verbinder 48"/>
                <p:cNvCxnSpPr/>
                <p:nvPr/>
              </p:nvCxnSpPr>
              <p:spPr>
                <a:xfrm flipV="1">
                  <a:off x="2451096" y="3246120"/>
                  <a:ext cx="113774" cy="36195"/>
                </a:xfrm>
                <a:prstGeom prst="line">
                  <a:avLst/>
                </a:prstGeom>
                <a:ln w="317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r Verbinder 49"/>
                <p:cNvCxnSpPr/>
                <p:nvPr/>
              </p:nvCxnSpPr>
              <p:spPr>
                <a:xfrm>
                  <a:off x="2564870" y="3213735"/>
                  <a:ext cx="146685" cy="140971"/>
                </a:xfrm>
                <a:prstGeom prst="line">
                  <a:avLst/>
                </a:prstGeom>
                <a:ln w="635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ieren 39"/>
              <p:cNvGrpSpPr/>
              <p:nvPr/>
            </p:nvGrpSpPr>
            <p:grpSpPr>
              <a:xfrm flipH="1">
                <a:off x="1718758" y="3214800"/>
                <a:ext cx="424462" cy="1535721"/>
                <a:chOff x="2302644" y="3213735"/>
                <a:chExt cx="424462" cy="1535721"/>
              </a:xfrm>
            </p:grpSpPr>
            <p:sp>
              <p:nvSpPr>
                <p:cNvPr id="43" name="Freihandform 42"/>
                <p:cNvSpPr/>
                <p:nvPr/>
              </p:nvSpPr>
              <p:spPr>
                <a:xfrm rot="276488" flipH="1">
                  <a:off x="2302644" y="4129127"/>
                  <a:ext cx="249215" cy="620329"/>
                </a:xfrm>
                <a:custGeom>
                  <a:avLst/>
                  <a:gdLst>
                    <a:gd name="connsiteX0" fmla="*/ 8760 w 222120"/>
                    <a:gd name="connsiteY0" fmla="*/ 0 h 533400"/>
                    <a:gd name="connsiteX1" fmla="*/ 3045 w 222120"/>
                    <a:gd name="connsiteY1" fmla="*/ 165735 h 533400"/>
                    <a:gd name="connsiteX2" fmla="*/ 3045 w 222120"/>
                    <a:gd name="connsiteY2" fmla="*/ 321945 h 533400"/>
                    <a:gd name="connsiteX3" fmla="*/ 41145 w 222120"/>
                    <a:gd name="connsiteY3" fmla="*/ 440055 h 533400"/>
                    <a:gd name="connsiteX4" fmla="*/ 113535 w 222120"/>
                    <a:gd name="connsiteY4" fmla="*/ 497205 h 533400"/>
                    <a:gd name="connsiteX5" fmla="*/ 222120 w 222120"/>
                    <a:gd name="connsiteY5" fmla="*/ 53340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120" h="533400">
                      <a:moveTo>
                        <a:pt x="8760" y="0"/>
                      </a:moveTo>
                      <a:cubicBezTo>
                        <a:pt x="6378" y="56039"/>
                        <a:pt x="3997" y="112078"/>
                        <a:pt x="3045" y="165735"/>
                      </a:cubicBezTo>
                      <a:cubicBezTo>
                        <a:pt x="2093" y="219392"/>
                        <a:pt x="-3305" y="276225"/>
                        <a:pt x="3045" y="321945"/>
                      </a:cubicBezTo>
                      <a:cubicBezTo>
                        <a:pt x="9395" y="367665"/>
                        <a:pt x="22730" y="410845"/>
                        <a:pt x="41145" y="440055"/>
                      </a:cubicBezTo>
                      <a:cubicBezTo>
                        <a:pt x="59560" y="469265"/>
                        <a:pt x="83373" y="481648"/>
                        <a:pt x="113535" y="497205"/>
                      </a:cubicBezTo>
                      <a:cubicBezTo>
                        <a:pt x="143697" y="512762"/>
                        <a:pt x="182908" y="523081"/>
                        <a:pt x="222120" y="533400"/>
                      </a:cubicBezTo>
                    </a:path>
                  </a:pathLst>
                </a:custGeom>
                <a:noFill/>
                <a:ln w="101600" cap="rnd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pic>
              <p:nvPicPr>
                <p:cNvPr id="44" name="Grafik 43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1782" b="13590"/>
                <a:stretch/>
              </p:blipFill>
              <p:spPr>
                <a:xfrm>
                  <a:off x="2406443" y="3257550"/>
                  <a:ext cx="320663" cy="887730"/>
                </a:xfrm>
                <a:prstGeom prst="rect">
                  <a:avLst/>
                </a:prstGeom>
              </p:spPr>
            </p:pic>
            <p:cxnSp>
              <p:nvCxnSpPr>
                <p:cNvPr id="45" name="Gerader Verbinder 44"/>
                <p:cNvCxnSpPr/>
                <p:nvPr/>
              </p:nvCxnSpPr>
              <p:spPr>
                <a:xfrm flipV="1">
                  <a:off x="2451096" y="3246120"/>
                  <a:ext cx="113774" cy="36195"/>
                </a:xfrm>
                <a:prstGeom prst="line">
                  <a:avLst/>
                </a:prstGeom>
                <a:ln w="317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Gerader Verbinder 45"/>
                <p:cNvCxnSpPr/>
                <p:nvPr/>
              </p:nvCxnSpPr>
              <p:spPr>
                <a:xfrm>
                  <a:off x="2564870" y="3213735"/>
                  <a:ext cx="146685" cy="140971"/>
                </a:xfrm>
                <a:prstGeom prst="line">
                  <a:avLst/>
                </a:prstGeom>
                <a:ln w="635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Gerader Verbinder 40"/>
              <p:cNvCxnSpPr/>
              <p:nvPr/>
            </p:nvCxnSpPr>
            <p:spPr>
              <a:xfrm flipH="1">
                <a:off x="2195755" y="4665344"/>
                <a:ext cx="3754" cy="145448"/>
              </a:xfrm>
              <a:prstGeom prst="line">
                <a:avLst/>
              </a:prstGeom>
              <a:ln w="635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r Verbinder 41"/>
              <p:cNvCxnSpPr/>
              <p:nvPr/>
            </p:nvCxnSpPr>
            <p:spPr>
              <a:xfrm flipH="1">
                <a:off x="2267138" y="4657991"/>
                <a:ext cx="3754" cy="145448"/>
              </a:xfrm>
              <a:prstGeom prst="line">
                <a:avLst/>
              </a:prstGeom>
              <a:ln w="635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feld 17"/>
            <p:cNvSpPr txBox="1"/>
            <p:nvPr/>
          </p:nvSpPr>
          <p:spPr>
            <a:xfrm>
              <a:off x="234438" y="1914338"/>
              <a:ext cx="13179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Beuger       Strecker</a:t>
              </a:r>
              <a:endParaRPr lang="de-CH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3079612" y="872264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" name="Ellipse 19"/>
            <p:cNvSpPr/>
            <p:nvPr/>
          </p:nvSpPr>
          <p:spPr>
            <a:xfrm>
              <a:off x="3088837" y="1343169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041461" y="724755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1239255" y="744731"/>
              <a:ext cx="1886885" cy="613621"/>
            </a:xfrm>
            <a:custGeom>
              <a:avLst/>
              <a:gdLst>
                <a:gd name="connsiteX0" fmla="*/ 1901190 w 1902838"/>
                <a:gd name="connsiteY0" fmla="*/ 220980 h 613782"/>
                <a:gd name="connsiteX1" fmla="*/ 1596390 w 1902838"/>
                <a:gd name="connsiteY1" fmla="*/ 609600 h 613782"/>
                <a:gd name="connsiteX2" fmla="*/ 0 w 1902838"/>
                <a:gd name="connsiteY2" fmla="*/ 0 h 613782"/>
                <a:gd name="connsiteX0" fmla="*/ 1901190 w 1901288"/>
                <a:gd name="connsiteY0" fmla="*/ 220980 h 568264"/>
                <a:gd name="connsiteX1" fmla="*/ 1317790 w 1901288"/>
                <a:gd name="connsiteY1" fmla="*/ 563132 h 568264"/>
                <a:gd name="connsiteX2" fmla="*/ 0 w 1901288"/>
                <a:gd name="connsiteY2" fmla="*/ 0 h 568264"/>
                <a:gd name="connsiteX0" fmla="*/ 1907522 w 1907618"/>
                <a:gd name="connsiteY0" fmla="*/ 250023 h 569099"/>
                <a:gd name="connsiteX1" fmla="*/ 1317790 w 1907618"/>
                <a:gd name="connsiteY1" fmla="*/ 563132 h 569099"/>
                <a:gd name="connsiteX2" fmla="*/ 0 w 1907618"/>
                <a:gd name="connsiteY2" fmla="*/ 0 h 56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7618" h="569099">
                  <a:moveTo>
                    <a:pt x="1907522" y="250023"/>
                  </a:moveTo>
                  <a:cubicBezTo>
                    <a:pt x="1913554" y="462748"/>
                    <a:pt x="1634655" y="599962"/>
                    <a:pt x="1317790" y="563132"/>
                  </a:cubicBezTo>
                  <a:cubicBezTo>
                    <a:pt x="1000925" y="526302"/>
                    <a:pt x="639762" y="286385"/>
                    <a:pt x="0" y="0"/>
                  </a:cubicBezTo>
                </a:path>
              </a:pathLst>
            </a:custGeom>
            <a:noFill/>
            <a:ln cap="rnd">
              <a:solidFill>
                <a:schemeClr val="tx1"/>
              </a:solidFill>
              <a:prstDash val="sysDash"/>
              <a:head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3" name="Freihandform 22"/>
            <p:cNvSpPr/>
            <p:nvPr/>
          </p:nvSpPr>
          <p:spPr>
            <a:xfrm rot="371344">
              <a:off x="2424343" y="1373136"/>
              <a:ext cx="666299" cy="59064"/>
            </a:xfrm>
            <a:custGeom>
              <a:avLst/>
              <a:gdLst>
                <a:gd name="connsiteX0" fmla="*/ 304800 w 304800"/>
                <a:gd name="connsiteY0" fmla="*/ 0 h 42009"/>
                <a:gd name="connsiteX1" fmla="*/ 169545 w 304800"/>
                <a:gd name="connsiteY1" fmla="*/ 40005 h 42009"/>
                <a:gd name="connsiteX2" fmla="*/ 0 w 304800"/>
                <a:gd name="connsiteY2" fmla="*/ 32385 h 42009"/>
                <a:gd name="connsiteX0" fmla="*/ 642638 w 642638"/>
                <a:gd name="connsiteY0" fmla="*/ 0 h 40731"/>
                <a:gd name="connsiteX1" fmla="*/ 507383 w 642638"/>
                <a:gd name="connsiteY1" fmla="*/ 40005 h 40731"/>
                <a:gd name="connsiteX2" fmla="*/ 0 w 642638"/>
                <a:gd name="connsiteY2" fmla="*/ 12656 h 40731"/>
                <a:gd name="connsiteX0" fmla="*/ 564133 w 564133"/>
                <a:gd name="connsiteY0" fmla="*/ 3698 h 28075"/>
                <a:gd name="connsiteX1" fmla="*/ 507383 w 564133"/>
                <a:gd name="connsiteY1" fmla="*/ 27349 h 28075"/>
                <a:gd name="connsiteX2" fmla="*/ 0 w 564133"/>
                <a:gd name="connsiteY2" fmla="*/ 0 h 28075"/>
                <a:gd name="connsiteX0" fmla="*/ 564133 w 564133"/>
                <a:gd name="connsiteY0" fmla="*/ 3698 h 59064"/>
                <a:gd name="connsiteX1" fmla="*/ 360915 w 564133"/>
                <a:gd name="connsiteY1" fmla="*/ 58708 h 59064"/>
                <a:gd name="connsiteX2" fmla="*/ 0 w 564133"/>
                <a:gd name="connsiteY2" fmla="*/ 0 h 5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4133" h="59064">
                  <a:moveTo>
                    <a:pt x="564133" y="3698"/>
                  </a:moveTo>
                  <a:cubicBezTo>
                    <a:pt x="521905" y="21001"/>
                    <a:pt x="411715" y="53310"/>
                    <a:pt x="360915" y="58708"/>
                  </a:cubicBezTo>
                  <a:cubicBezTo>
                    <a:pt x="310115" y="64106"/>
                    <a:pt x="59372" y="6509"/>
                    <a:pt x="0" y="0"/>
                  </a:cubicBezTo>
                </a:path>
              </a:pathLst>
            </a:custGeom>
            <a:noFill/>
            <a:ln cap="rnd">
              <a:solidFill>
                <a:schemeClr val="tx1"/>
              </a:solidFill>
              <a:prstDash val="sysDash"/>
              <a:head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1319755" y="585937"/>
              <a:ext cx="1769255" cy="302063"/>
            </a:xfrm>
            <a:custGeom>
              <a:avLst/>
              <a:gdLst>
                <a:gd name="connsiteX0" fmla="*/ 1744980 w 1744980"/>
                <a:gd name="connsiteY0" fmla="*/ 302063 h 302063"/>
                <a:gd name="connsiteX1" fmla="*/ 1196340 w 1744980"/>
                <a:gd name="connsiteY1" fmla="*/ 31553 h 302063"/>
                <a:gd name="connsiteX2" fmla="*/ 0 w 1744980"/>
                <a:gd name="connsiteY2" fmla="*/ 16313 h 30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4980" h="302063">
                  <a:moveTo>
                    <a:pt x="1744980" y="302063"/>
                  </a:moveTo>
                  <a:cubicBezTo>
                    <a:pt x="1616075" y="190620"/>
                    <a:pt x="1487170" y="79178"/>
                    <a:pt x="1196340" y="31553"/>
                  </a:cubicBezTo>
                  <a:cubicBezTo>
                    <a:pt x="905510" y="-16072"/>
                    <a:pt x="452755" y="120"/>
                    <a:pt x="0" y="16313"/>
                  </a:cubicBezTo>
                </a:path>
              </a:pathLst>
            </a:custGeom>
            <a:noFill/>
            <a:ln cap="rnd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557264" y="113929"/>
              <a:ext cx="2505023" cy="624257"/>
            </a:xfrm>
            <a:custGeom>
              <a:avLst/>
              <a:gdLst>
                <a:gd name="connsiteX0" fmla="*/ 2625090 w 2625090"/>
                <a:gd name="connsiteY0" fmla="*/ 662627 h 662627"/>
                <a:gd name="connsiteX1" fmla="*/ 1527810 w 2625090"/>
                <a:gd name="connsiteY1" fmla="*/ 18737 h 662627"/>
                <a:gd name="connsiteX2" fmla="*/ 0 w 2625090"/>
                <a:gd name="connsiteY2" fmla="*/ 235907 h 662627"/>
                <a:gd name="connsiteX0" fmla="*/ 2469306 w 2469306"/>
                <a:gd name="connsiteY0" fmla="*/ 599997 h 599997"/>
                <a:gd name="connsiteX1" fmla="*/ 1527810 w 2469306"/>
                <a:gd name="connsiteY1" fmla="*/ 18737 h 599997"/>
                <a:gd name="connsiteX2" fmla="*/ 0 w 2469306"/>
                <a:gd name="connsiteY2" fmla="*/ 235907 h 59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9306" h="599997">
                  <a:moveTo>
                    <a:pt x="2469306" y="599997"/>
                  </a:moveTo>
                  <a:cubicBezTo>
                    <a:pt x="2139423" y="313612"/>
                    <a:pt x="1965325" y="89857"/>
                    <a:pt x="1527810" y="18737"/>
                  </a:cubicBezTo>
                  <a:cubicBezTo>
                    <a:pt x="1090295" y="-52383"/>
                    <a:pt x="545147" y="91762"/>
                    <a:pt x="0" y="235907"/>
                  </a:cubicBezTo>
                </a:path>
              </a:pathLst>
            </a:custGeom>
            <a:noFill/>
            <a:ln cap="rnd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6" name="Ellipse 25"/>
            <p:cNvSpPr/>
            <p:nvPr/>
          </p:nvSpPr>
          <p:spPr>
            <a:xfrm>
              <a:off x="3141842" y="796558"/>
              <a:ext cx="54000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7" name="Freihandform 26"/>
            <p:cNvSpPr/>
            <p:nvPr/>
          </p:nvSpPr>
          <p:spPr>
            <a:xfrm>
              <a:off x="3157511" y="802770"/>
              <a:ext cx="107574" cy="558792"/>
            </a:xfrm>
            <a:custGeom>
              <a:avLst/>
              <a:gdLst>
                <a:gd name="connsiteX0" fmla="*/ 1905 w 108586"/>
                <a:gd name="connsiteY0" fmla="*/ 0 h 480060"/>
                <a:gd name="connsiteX1" fmla="*/ 108585 w 108586"/>
                <a:gd name="connsiteY1" fmla="*/ 230505 h 480060"/>
                <a:gd name="connsiteX2" fmla="*/ 0 w 108586"/>
                <a:gd name="connsiteY2" fmla="*/ 480060 h 480060"/>
                <a:gd name="connsiteX0" fmla="*/ 52009 w 158690"/>
                <a:gd name="connsiteY0" fmla="*/ 0 h 473843"/>
                <a:gd name="connsiteX1" fmla="*/ 158689 w 158690"/>
                <a:gd name="connsiteY1" fmla="*/ 230505 h 473843"/>
                <a:gd name="connsiteX2" fmla="*/ 0 w 158690"/>
                <a:gd name="connsiteY2" fmla="*/ 473843 h 473843"/>
                <a:gd name="connsiteX0" fmla="*/ 89587 w 196268"/>
                <a:gd name="connsiteY0" fmla="*/ 0 h 473843"/>
                <a:gd name="connsiteX1" fmla="*/ 196267 w 196268"/>
                <a:gd name="connsiteY1" fmla="*/ 230505 h 473843"/>
                <a:gd name="connsiteX2" fmla="*/ 0 w 196268"/>
                <a:gd name="connsiteY2" fmla="*/ 473843 h 473843"/>
                <a:gd name="connsiteX0" fmla="*/ 89587 w 196268"/>
                <a:gd name="connsiteY0" fmla="*/ 0 h 473843"/>
                <a:gd name="connsiteX1" fmla="*/ 196267 w 196268"/>
                <a:gd name="connsiteY1" fmla="*/ 230505 h 473843"/>
                <a:gd name="connsiteX2" fmla="*/ 0 w 196268"/>
                <a:gd name="connsiteY2" fmla="*/ 473843 h 473843"/>
                <a:gd name="connsiteX0" fmla="*/ 0 w 238203"/>
                <a:gd name="connsiteY0" fmla="*/ 0 h 554660"/>
                <a:gd name="connsiteX1" fmla="*/ 238203 w 238203"/>
                <a:gd name="connsiteY1" fmla="*/ 311322 h 554660"/>
                <a:gd name="connsiteX2" fmla="*/ 41936 w 238203"/>
                <a:gd name="connsiteY2" fmla="*/ 554660 h 554660"/>
                <a:gd name="connsiteX0" fmla="*/ 0 w 107574"/>
                <a:gd name="connsiteY0" fmla="*/ 0 h 554660"/>
                <a:gd name="connsiteX1" fmla="*/ 106680 w 107574"/>
                <a:gd name="connsiteY1" fmla="*/ 317538 h 554660"/>
                <a:gd name="connsiteX2" fmla="*/ 41936 w 107574"/>
                <a:gd name="connsiteY2" fmla="*/ 554660 h 55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574" h="554660">
                  <a:moveTo>
                    <a:pt x="0" y="0"/>
                  </a:moveTo>
                  <a:cubicBezTo>
                    <a:pt x="53499" y="75247"/>
                    <a:pt x="106998" y="237528"/>
                    <a:pt x="106680" y="317538"/>
                  </a:cubicBezTo>
                  <a:cubicBezTo>
                    <a:pt x="106362" y="397548"/>
                    <a:pt x="121121" y="500970"/>
                    <a:pt x="41936" y="554660"/>
                  </a:cubicBezTo>
                </a:path>
              </a:pathLst>
            </a:custGeom>
            <a:noFill/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8" name="Ellipse 27"/>
            <p:cNvSpPr/>
            <p:nvPr/>
          </p:nvSpPr>
          <p:spPr>
            <a:xfrm>
              <a:off x="1165082" y="648822"/>
              <a:ext cx="72000" cy="180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2968251" y="1914338"/>
              <a:ext cx="9028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>
                  <a:latin typeface="Arial" panose="020B0604020202020204" pitchFamily="34" charset="0"/>
                  <a:cs typeface="Arial" panose="020B0604020202020204" pitchFamily="34" charset="0"/>
                </a:rPr>
                <a:t>Rückenmark</a:t>
              </a:r>
              <a:endParaRPr lang="de-CH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hteck 29"/>
            <p:cNvSpPr/>
            <p:nvPr/>
          </p:nvSpPr>
          <p:spPr>
            <a:xfrm>
              <a:off x="0" y="0"/>
              <a:ext cx="4320000" cy="223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52" name="Gruppieren 51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53" name="Rechteck 52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4" name="Rechteck 53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Grafik 54"/>
            <p:cNvPicPr>
              <a:picLocks noChangeAspect="1"/>
            </p:cNvPicPr>
            <p:nvPr/>
          </p:nvPicPr>
          <p:blipFill rotWithShape="1">
            <a:blip r:embed="rId6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541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4: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Biologische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Randbedingungen</a:t>
            </a: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4.2: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Neurowissenschaftliche Modelle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56872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Kasten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4.1: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Wenn einer Katze die Nerven sowohl vom Gehirn als auch aus der Körperperipherie durchtrennt werden, sind im Rückenmark noch immer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Gangaktivierungsmuster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beobachtbar (Graham Brown, 1911, 1916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114)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3006000"/>
            <a:ext cx="3600000" cy="848882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Kasten 4.1 / Kymograph: aus Ludwig, C. (1856). </a:t>
            </a:r>
            <a:r>
              <a:rPr lang="de-CH" sz="800" i="1" dirty="0">
                <a:latin typeface="Arial" panose="020B0604020202020204" pitchFamily="34" charset="0"/>
                <a:cs typeface="Arial" panose="020B0604020202020204" pitchFamily="34" charset="0"/>
              </a:rPr>
              <a:t>Lehrbuch der Physiologie des Menschen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. Winter. Wellcome Library (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commons.wikimedia.org/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/File: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Diagram_of_a_kymograph_Wellcome_L0073677.jpg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. Gemeinfreie Abbildung)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Kasten 4.1. / Knochen: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OpenClipart-Vectors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/knochen-hund-skelett-157272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540000" y="360000"/>
            <a:ext cx="4032000" cy="1800000"/>
            <a:chOff x="1800000" y="1800000"/>
            <a:chExt cx="4032000" cy="1800000"/>
          </a:xfrm>
        </p:grpSpPr>
        <p:sp>
          <p:nvSpPr>
            <p:cNvPr id="7" name="Rechteck 6"/>
            <p:cNvSpPr/>
            <p:nvPr/>
          </p:nvSpPr>
          <p:spPr>
            <a:xfrm>
              <a:off x="1800000" y="1800000"/>
              <a:ext cx="4032000" cy="18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8" name="Gruppieren 7"/>
            <p:cNvGrpSpPr>
              <a:grpSpLocks noChangeAspect="1"/>
            </p:cNvGrpSpPr>
            <p:nvPr/>
          </p:nvGrpSpPr>
          <p:grpSpPr>
            <a:xfrm>
              <a:off x="4788000" y="1944000"/>
              <a:ext cx="984793" cy="1476000"/>
              <a:chOff x="6418520" y="1872000"/>
              <a:chExt cx="946686" cy="1418885"/>
            </a:xfrm>
          </p:grpSpPr>
          <p:pic>
            <p:nvPicPr>
              <p:cNvPr id="72" name="Grafik 7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8520" y="2726256"/>
                <a:ext cx="946686" cy="564629"/>
              </a:xfrm>
              <a:prstGeom prst="rect">
                <a:avLst/>
              </a:prstGeom>
            </p:spPr>
          </p:pic>
          <p:sp>
            <p:nvSpPr>
              <p:cNvPr id="73" name="Bogen 72"/>
              <p:cNvSpPr/>
              <p:nvPr/>
            </p:nvSpPr>
            <p:spPr>
              <a:xfrm rot="10800000" flipH="1">
                <a:off x="6876000" y="1980000"/>
                <a:ext cx="288000" cy="36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  <a:head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4" name="Bogen 73"/>
              <p:cNvSpPr/>
              <p:nvPr/>
            </p:nvSpPr>
            <p:spPr>
              <a:xfrm rot="10800000">
                <a:off x="6588000" y="1980000"/>
                <a:ext cx="288000" cy="36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  <a:head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grpSp>
            <p:nvGrpSpPr>
              <p:cNvPr id="75" name="Gruppieren 74"/>
              <p:cNvGrpSpPr/>
              <p:nvPr/>
            </p:nvGrpSpPr>
            <p:grpSpPr>
              <a:xfrm>
                <a:off x="6588000" y="2016000"/>
                <a:ext cx="432000" cy="234000"/>
                <a:chOff x="5076000" y="2124000"/>
                <a:chExt cx="720000" cy="324000"/>
              </a:xfrm>
            </p:grpSpPr>
            <p:sp>
              <p:nvSpPr>
                <p:cNvPr id="103" name="Ellipse 102"/>
                <p:cNvSpPr/>
                <p:nvPr/>
              </p:nvSpPr>
              <p:spPr>
                <a:xfrm>
                  <a:off x="5094000" y="2160000"/>
                  <a:ext cx="648000" cy="288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04" name="Rechteck 103"/>
                <p:cNvSpPr/>
                <p:nvPr/>
              </p:nvSpPr>
              <p:spPr>
                <a:xfrm>
                  <a:off x="5076000" y="2124000"/>
                  <a:ext cx="720000" cy="18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grpSp>
            <p:nvGrpSpPr>
              <p:cNvPr id="76" name="Gruppieren 75"/>
              <p:cNvGrpSpPr/>
              <p:nvPr/>
            </p:nvGrpSpPr>
            <p:grpSpPr>
              <a:xfrm>
                <a:off x="6768000" y="2016000"/>
                <a:ext cx="432000" cy="234000"/>
                <a:chOff x="5076000" y="2124000"/>
                <a:chExt cx="720000" cy="324000"/>
              </a:xfrm>
            </p:grpSpPr>
            <p:sp>
              <p:nvSpPr>
                <p:cNvPr id="101" name="Ellipse 100"/>
                <p:cNvSpPr/>
                <p:nvPr/>
              </p:nvSpPr>
              <p:spPr>
                <a:xfrm>
                  <a:off x="5094000" y="2160000"/>
                  <a:ext cx="648000" cy="288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02" name="Rechteck 101"/>
                <p:cNvSpPr/>
                <p:nvPr/>
              </p:nvSpPr>
              <p:spPr>
                <a:xfrm>
                  <a:off x="5076000" y="2124000"/>
                  <a:ext cx="720000" cy="18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cxnSp>
            <p:nvCxnSpPr>
              <p:cNvPr id="77" name="Gerade Verbindung mit Pfeil 76"/>
              <p:cNvCxnSpPr/>
              <p:nvPr/>
            </p:nvCxnSpPr>
            <p:spPr>
              <a:xfrm flipV="1">
                <a:off x="6955929" y="2160000"/>
                <a:ext cx="36000" cy="36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 Verbindung mit Pfeil 77"/>
              <p:cNvCxnSpPr/>
              <p:nvPr/>
            </p:nvCxnSpPr>
            <p:spPr>
              <a:xfrm flipH="1" flipV="1">
                <a:off x="6773182" y="2160000"/>
                <a:ext cx="36000" cy="36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Ellipse 78"/>
              <p:cNvSpPr/>
              <p:nvPr/>
            </p:nvSpPr>
            <p:spPr>
              <a:xfrm>
                <a:off x="6552000" y="2556000"/>
                <a:ext cx="72000" cy="72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80" name="Ellipse 79"/>
              <p:cNvSpPr/>
              <p:nvPr/>
            </p:nvSpPr>
            <p:spPr>
              <a:xfrm>
                <a:off x="7128000" y="2556000"/>
                <a:ext cx="72000" cy="72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81" name="Ellipse 80"/>
              <p:cNvSpPr/>
              <p:nvPr/>
            </p:nvSpPr>
            <p:spPr>
              <a:xfrm>
                <a:off x="6552000" y="2088000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7128000" y="2088000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83" name="Ellipse 82"/>
              <p:cNvSpPr/>
              <p:nvPr/>
            </p:nvSpPr>
            <p:spPr>
              <a:xfrm>
                <a:off x="6732000" y="2088000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84" name="Ellipse 83"/>
              <p:cNvSpPr/>
              <p:nvPr/>
            </p:nvSpPr>
            <p:spPr>
              <a:xfrm>
                <a:off x="6948000" y="2088000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85" name="Ellipse 84"/>
              <p:cNvSpPr/>
              <p:nvPr/>
            </p:nvSpPr>
            <p:spPr>
              <a:xfrm>
                <a:off x="6732000" y="2303147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86" name="Ellipse 85"/>
              <p:cNvSpPr/>
              <p:nvPr/>
            </p:nvSpPr>
            <p:spPr>
              <a:xfrm>
                <a:off x="6948000" y="2304000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87" name="Gerade Verbindung mit Pfeil 86"/>
              <p:cNvCxnSpPr/>
              <p:nvPr/>
            </p:nvCxnSpPr>
            <p:spPr>
              <a:xfrm>
                <a:off x="6588000" y="1872000"/>
                <a:ext cx="0" cy="216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 Verbindung mit Pfeil 87"/>
              <p:cNvCxnSpPr/>
              <p:nvPr/>
            </p:nvCxnSpPr>
            <p:spPr>
              <a:xfrm>
                <a:off x="7164000" y="1872000"/>
                <a:ext cx="0" cy="216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 Verbindung mit Pfeil 88"/>
              <p:cNvCxnSpPr/>
              <p:nvPr/>
            </p:nvCxnSpPr>
            <p:spPr>
              <a:xfrm flipH="1">
                <a:off x="6624000" y="2124000"/>
                <a:ext cx="108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 Verbindung mit Pfeil 89"/>
              <p:cNvCxnSpPr/>
              <p:nvPr/>
            </p:nvCxnSpPr>
            <p:spPr>
              <a:xfrm>
                <a:off x="7020000" y="2124000"/>
                <a:ext cx="108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mit Pfeil 90"/>
              <p:cNvCxnSpPr/>
              <p:nvPr/>
            </p:nvCxnSpPr>
            <p:spPr>
              <a:xfrm>
                <a:off x="6588000" y="2160000"/>
                <a:ext cx="0" cy="396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mit Pfeil 91"/>
              <p:cNvCxnSpPr/>
              <p:nvPr/>
            </p:nvCxnSpPr>
            <p:spPr>
              <a:xfrm>
                <a:off x="7164000" y="2160000"/>
                <a:ext cx="0" cy="396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r Verbinder 92"/>
              <p:cNvCxnSpPr/>
              <p:nvPr/>
            </p:nvCxnSpPr>
            <p:spPr>
              <a:xfrm flipH="1">
                <a:off x="6640619" y="2365200"/>
                <a:ext cx="310136" cy="2016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Ellipse 93"/>
              <p:cNvSpPr/>
              <p:nvPr/>
            </p:nvSpPr>
            <p:spPr>
              <a:xfrm>
                <a:off x="6630724" y="2538471"/>
                <a:ext cx="43200" cy="43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95" name="Gerader Verbinder 94"/>
              <p:cNvCxnSpPr/>
              <p:nvPr/>
            </p:nvCxnSpPr>
            <p:spPr>
              <a:xfrm>
                <a:off x="6798442" y="2365200"/>
                <a:ext cx="310899" cy="20147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Ellipse 95"/>
              <p:cNvSpPr/>
              <p:nvPr/>
            </p:nvSpPr>
            <p:spPr>
              <a:xfrm>
                <a:off x="7078076" y="2538596"/>
                <a:ext cx="43200" cy="43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97" name="Textfeld 96"/>
              <p:cNvSpPr txBox="1"/>
              <p:nvPr/>
            </p:nvSpPr>
            <p:spPr>
              <a:xfrm>
                <a:off x="6418800" y="3039147"/>
                <a:ext cx="463106" cy="21544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de-DE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Strecker</a:t>
                </a:r>
                <a:endParaRPr lang="de-CH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Textfeld 97"/>
              <p:cNvSpPr txBox="1"/>
              <p:nvPr/>
            </p:nvSpPr>
            <p:spPr>
              <a:xfrm>
                <a:off x="6993572" y="3038400"/>
                <a:ext cx="333425" cy="215444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pPr algn="ctr"/>
                <a:r>
                  <a:rPr lang="de-DE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Beuger</a:t>
                </a:r>
                <a:endParaRPr lang="de-CH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9" name="Gerade Verbindung mit Pfeil 98"/>
              <p:cNvCxnSpPr/>
              <p:nvPr/>
            </p:nvCxnSpPr>
            <p:spPr>
              <a:xfrm>
                <a:off x="6588000" y="2628000"/>
                <a:ext cx="0" cy="216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 Verbindung mit Pfeil 99"/>
              <p:cNvCxnSpPr/>
              <p:nvPr/>
            </p:nvCxnSpPr>
            <p:spPr>
              <a:xfrm>
                <a:off x="7164000" y="2628000"/>
                <a:ext cx="0" cy="216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feld 8"/>
            <p:cNvSpPr txBox="1"/>
            <p:nvPr/>
          </p:nvSpPr>
          <p:spPr>
            <a:xfrm>
              <a:off x="3443967" y="1872460"/>
              <a:ext cx="469998" cy="21865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e-DE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Strecker</a:t>
              </a:r>
              <a:endParaRPr lang="de-CH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229541" y="1872460"/>
              <a:ext cx="338387" cy="21865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/>
              <a:r>
                <a:rPr lang="de-DE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Beuger</a:t>
              </a:r>
              <a:endParaRPr lang="de-CH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Gerader Verbinder 10"/>
            <p:cNvCxnSpPr/>
            <p:nvPr/>
          </p:nvCxnSpPr>
          <p:spPr>
            <a:xfrm flipV="1">
              <a:off x="3140602" y="1980220"/>
              <a:ext cx="270000" cy="0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>
            <a:xfrm flipV="1">
              <a:off x="3930915" y="1980220"/>
              <a:ext cx="270000" cy="0"/>
            </a:xfrm>
            <a:prstGeom prst="line">
              <a:avLst/>
            </a:prstGeom>
            <a:ln w="12700" cap="rnd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uppieren 16"/>
            <p:cNvGrpSpPr/>
            <p:nvPr/>
          </p:nvGrpSpPr>
          <p:grpSpPr>
            <a:xfrm>
              <a:off x="3101946" y="2092895"/>
              <a:ext cx="1486800" cy="432000"/>
              <a:chOff x="4321530" y="2333690"/>
              <a:chExt cx="1795854" cy="820110"/>
            </a:xfrm>
          </p:grpSpPr>
          <p:cxnSp>
            <p:nvCxnSpPr>
              <p:cNvPr id="43" name="Gerader Verbinder 42"/>
              <p:cNvCxnSpPr/>
              <p:nvPr/>
            </p:nvCxnSpPr>
            <p:spPr>
              <a:xfrm>
                <a:off x="4432763" y="2337517"/>
                <a:ext cx="54000" cy="809664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>
              <a:xfrm>
                <a:off x="4689937" y="2359886"/>
                <a:ext cx="54000" cy="792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>
              <a:xfrm>
                <a:off x="4915469" y="2355123"/>
                <a:ext cx="54000" cy="792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>
              <a:xfrm>
                <a:off x="5131059" y="2333693"/>
                <a:ext cx="63193" cy="818193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>
              <a:xfrm>
                <a:off x="5425012" y="2357511"/>
                <a:ext cx="54000" cy="792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/>
              <p:cNvCxnSpPr/>
              <p:nvPr/>
            </p:nvCxnSpPr>
            <p:spPr>
              <a:xfrm>
                <a:off x="5676367" y="2333690"/>
                <a:ext cx="54000" cy="8136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r Verbinder 48"/>
              <p:cNvCxnSpPr/>
              <p:nvPr/>
            </p:nvCxnSpPr>
            <p:spPr>
              <a:xfrm>
                <a:off x="5942523" y="2398099"/>
                <a:ext cx="54000" cy="738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>
              <a:xfrm flipH="1">
                <a:off x="4393530" y="2342749"/>
                <a:ext cx="39233" cy="728476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/>
              <p:cNvCxnSpPr/>
              <p:nvPr/>
            </p:nvCxnSpPr>
            <p:spPr>
              <a:xfrm flipH="1">
                <a:off x="4653339" y="2359884"/>
                <a:ext cx="35846" cy="716786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/>
              <p:cNvCxnSpPr/>
              <p:nvPr/>
            </p:nvCxnSpPr>
            <p:spPr>
              <a:xfrm flipH="1">
                <a:off x="4877162" y="2355581"/>
                <a:ext cx="35846" cy="716786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/>
              <p:cNvCxnSpPr/>
              <p:nvPr/>
            </p:nvCxnSpPr>
            <p:spPr>
              <a:xfrm flipH="1">
                <a:off x="5093612" y="2336149"/>
                <a:ext cx="37909" cy="735076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/>
              <p:cNvCxnSpPr/>
              <p:nvPr/>
            </p:nvCxnSpPr>
            <p:spPr>
              <a:xfrm flipH="1">
                <a:off x="5389060" y="2360343"/>
                <a:ext cx="34927" cy="710882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r Verbinder 54"/>
              <p:cNvCxnSpPr/>
              <p:nvPr/>
            </p:nvCxnSpPr>
            <p:spPr>
              <a:xfrm flipH="1">
                <a:off x="5635269" y="2336149"/>
                <a:ext cx="41247" cy="741465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/>
              <p:cNvCxnSpPr/>
              <p:nvPr/>
            </p:nvCxnSpPr>
            <p:spPr>
              <a:xfrm flipH="1">
                <a:off x="5899191" y="2399444"/>
                <a:ext cx="45712" cy="67817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r Verbinder 56"/>
              <p:cNvCxnSpPr/>
              <p:nvPr/>
            </p:nvCxnSpPr>
            <p:spPr>
              <a:xfrm flipH="1">
                <a:off x="4490868" y="3076667"/>
                <a:ext cx="16400" cy="67608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r Verbinder 57"/>
              <p:cNvCxnSpPr/>
              <p:nvPr/>
            </p:nvCxnSpPr>
            <p:spPr>
              <a:xfrm flipH="1">
                <a:off x="4747207" y="3071225"/>
                <a:ext cx="24489" cy="82111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/>
              <p:cNvCxnSpPr/>
              <p:nvPr/>
            </p:nvCxnSpPr>
            <p:spPr>
              <a:xfrm flipH="1">
                <a:off x="4969470" y="3071225"/>
                <a:ext cx="31090" cy="80661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r Verbinder 59"/>
              <p:cNvCxnSpPr/>
              <p:nvPr/>
            </p:nvCxnSpPr>
            <p:spPr>
              <a:xfrm flipH="1">
                <a:off x="5198333" y="3071225"/>
                <a:ext cx="25942" cy="82575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/>
              <p:cNvCxnSpPr/>
              <p:nvPr/>
            </p:nvCxnSpPr>
            <p:spPr>
              <a:xfrm flipH="1">
                <a:off x="5481873" y="3080766"/>
                <a:ext cx="16400" cy="67608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r Verbinder 61"/>
              <p:cNvCxnSpPr/>
              <p:nvPr/>
            </p:nvCxnSpPr>
            <p:spPr>
              <a:xfrm flipH="1">
                <a:off x="5734877" y="3079573"/>
                <a:ext cx="16400" cy="67608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r Verbinder 62"/>
              <p:cNvCxnSpPr/>
              <p:nvPr/>
            </p:nvCxnSpPr>
            <p:spPr>
              <a:xfrm flipH="1">
                <a:off x="5997489" y="3077393"/>
                <a:ext cx="16400" cy="67608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/>
              <p:cNvCxnSpPr/>
              <p:nvPr/>
            </p:nvCxnSpPr>
            <p:spPr>
              <a:xfrm flipH="1" flipV="1">
                <a:off x="4321530" y="3071225"/>
                <a:ext cx="72000" cy="1193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r Verbinder 64"/>
              <p:cNvCxnSpPr/>
              <p:nvPr/>
            </p:nvCxnSpPr>
            <p:spPr>
              <a:xfrm flipH="1" flipV="1">
                <a:off x="4509932" y="3074795"/>
                <a:ext cx="143407" cy="2819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/>
              <p:cNvCxnSpPr/>
              <p:nvPr/>
            </p:nvCxnSpPr>
            <p:spPr>
              <a:xfrm flipH="1">
                <a:off x="4776528" y="3072761"/>
                <a:ext cx="94503" cy="1031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r Verbinder 66"/>
              <p:cNvCxnSpPr/>
              <p:nvPr/>
            </p:nvCxnSpPr>
            <p:spPr>
              <a:xfrm flipH="1">
                <a:off x="5002499" y="3072761"/>
                <a:ext cx="91113" cy="1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r Verbinder 67"/>
              <p:cNvCxnSpPr/>
              <p:nvPr/>
            </p:nvCxnSpPr>
            <p:spPr>
              <a:xfrm flipH="1" flipV="1">
                <a:off x="5224465" y="3071569"/>
                <a:ext cx="161801" cy="1192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/>
              <p:cNvCxnSpPr/>
              <p:nvPr/>
            </p:nvCxnSpPr>
            <p:spPr>
              <a:xfrm flipH="1">
                <a:off x="5500314" y="3079308"/>
                <a:ext cx="134955" cy="1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/>
              <p:cNvCxnSpPr/>
              <p:nvPr/>
            </p:nvCxnSpPr>
            <p:spPr>
              <a:xfrm flipH="1" flipV="1">
                <a:off x="5753350" y="3076331"/>
                <a:ext cx="145177" cy="1192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r Verbinder 70"/>
              <p:cNvCxnSpPr/>
              <p:nvPr/>
            </p:nvCxnSpPr>
            <p:spPr>
              <a:xfrm flipH="1" flipV="1">
                <a:off x="6015589" y="3076422"/>
                <a:ext cx="101795" cy="1192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uppieren 17"/>
            <p:cNvGrpSpPr/>
            <p:nvPr/>
          </p:nvGrpSpPr>
          <p:grpSpPr>
            <a:xfrm>
              <a:off x="3100342" y="2638028"/>
              <a:ext cx="1486800" cy="432000"/>
              <a:chOff x="4325581" y="3210542"/>
              <a:chExt cx="1801850" cy="854252"/>
            </a:xfrm>
          </p:grpSpPr>
          <p:cxnSp>
            <p:nvCxnSpPr>
              <p:cNvPr id="21" name="Gerader Verbinder 20"/>
              <p:cNvCxnSpPr>
                <a:endCxn id="41" idx="2"/>
              </p:cNvCxnSpPr>
              <p:nvPr/>
            </p:nvCxnSpPr>
            <p:spPr>
              <a:xfrm flipH="1">
                <a:off x="4483182" y="3243429"/>
                <a:ext cx="38236" cy="821365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r Verbinder 21"/>
              <p:cNvCxnSpPr/>
              <p:nvPr/>
            </p:nvCxnSpPr>
            <p:spPr>
              <a:xfrm flipH="1">
                <a:off x="4743450" y="3210722"/>
                <a:ext cx="34163" cy="797035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/>
              <p:cNvCxnSpPr/>
              <p:nvPr/>
            </p:nvCxnSpPr>
            <p:spPr>
              <a:xfrm flipH="1">
                <a:off x="4971888" y="3241419"/>
                <a:ext cx="38193" cy="684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r Verbinder 23"/>
              <p:cNvCxnSpPr/>
              <p:nvPr/>
            </p:nvCxnSpPr>
            <p:spPr>
              <a:xfrm flipH="1">
                <a:off x="5183879" y="3300989"/>
                <a:ext cx="36000" cy="576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/>
              <p:cNvCxnSpPr/>
              <p:nvPr/>
            </p:nvCxnSpPr>
            <p:spPr>
              <a:xfrm flipH="1">
                <a:off x="5464787" y="3217256"/>
                <a:ext cx="38193" cy="756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r Verbinder 25"/>
              <p:cNvCxnSpPr/>
              <p:nvPr/>
            </p:nvCxnSpPr>
            <p:spPr>
              <a:xfrm flipH="1">
                <a:off x="5732846" y="3244665"/>
                <a:ext cx="38193" cy="684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/>
              <p:cNvCxnSpPr/>
              <p:nvPr/>
            </p:nvCxnSpPr>
            <p:spPr>
              <a:xfrm flipH="1">
                <a:off x="5989310" y="3250572"/>
                <a:ext cx="38193" cy="68400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/>
              <p:nvPr/>
            </p:nvCxnSpPr>
            <p:spPr>
              <a:xfrm flipH="1">
                <a:off x="4520642" y="3242513"/>
                <a:ext cx="74299" cy="1425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/>
              <p:cNvCxnSpPr/>
              <p:nvPr/>
            </p:nvCxnSpPr>
            <p:spPr>
              <a:xfrm flipH="1" flipV="1">
                <a:off x="4778839" y="3210542"/>
                <a:ext cx="64800" cy="1192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>
              <a:xfrm flipH="1" flipV="1">
                <a:off x="5011453" y="3238377"/>
                <a:ext cx="43200" cy="1192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/>
              <p:cNvCxnSpPr/>
              <p:nvPr/>
            </p:nvCxnSpPr>
            <p:spPr>
              <a:xfrm flipH="1" flipV="1">
                <a:off x="5220707" y="3297415"/>
                <a:ext cx="43200" cy="1192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/>
              <p:cNvCxnSpPr/>
              <p:nvPr/>
            </p:nvCxnSpPr>
            <p:spPr>
              <a:xfrm flipH="1" flipV="1">
                <a:off x="5509412" y="3216064"/>
                <a:ext cx="54000" cy="1192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/>
              <p:cNvCxnSpPr/>
              <p:nvPr/>
            </p:nvCxnSpPr>
            <p:spPr>
              <a:xfrm flipH="1" flipV="1">
                <a:off x="5768682" y="3241322"/>
                <a:ext cx="57600" cy="1192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>
              <a:xfrm flipH="1" flipV="1">
                <a:off x="6031821" y="3251497"/>
                <a:ext cx="50400" cy="1192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ihandform 34"/>
              <p:cNvSpPr/>
              <p:nvPr/>
            </p:nvSpPr>
            <p:spPr>
              <a:xfrm>
                <a:off x="4590890" y="3242513"/>
                <a:ext cx="152560" cy="768301"/>
              </a:xfrm>
              <a:custGeom>
                <a:avLst/>
                <a:gdLst>
                  <a:gd name="connsiteX0" fmla="*/ 0 w 154781"/>
                  <a:gd name="connsiteY0" fmla="*/ 0 h 762000"/>
                  <a:gd name="connsiteX1" fmla="*/ 45244 w 154781"/>
                  <a:gd name="connsiteY1" fmla="*/ 538163 h 762000"/>
                  <a:gd name="connsiteX2" fmla="*/ 154781 w 154781"/>
                  <a:gd name="connsiteY2" fmla="*/ 76200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781" h="762000">
                    <a:moveTo>
                      <a:pt x="0" y="0"/>
                    </a:moveTo>
                    <a:cubicBezTo>
                      <a:pt x="9723" y="205581"/>
                      <a:pt x="19447" y="411163"/>
                      <a:pt x="45244" y="538163"/>
                    </a:cubicBezTo>
                    <a:cubicBezTo>
                      <a:pt x="71041" y="665163"/>
                      <a:pt x="112911" y="713581"/>
                      <a:pt x="154781" y="76200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6" name="Freihandform 35"/>
              <p:cNvSpPr/>
              <p:nvPr/>
            </p:nvSpPr>
            <p:spPr>
              <a:xfrm>
                <a:off x="4843253" y="3211467"/>
                <a:ext cx="128040" cy="716032"/>
              </a:xfrm>
              <a:custGeom>
                <a:avLst/>
                <a:gdLst>
                  <a:gd name="connsiteX0" fmla="*/ 0 w 154781"/>
                  <a:gd name="connsiteY0" fmla="*/ 0 h 762000"/>
                  <a:gd name="connsiteX1" fmla="*/ 45244 w 154781"/>
                  <a:gd name="connsiteY1" fmla="*/ 538163 h 762000"/>
                  <a:gd name="connsiteX2" fmla="*/ 154781 w 154781"/>
                  <a:gd name="connsiteY2" fmla="*/ 76200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781" h="762000">
                    <a:moveTo>
                      <a:pt x="0" y="0"/>
                    </a:moveTo>
                    <a:cubicBezTo>
                      <a:pt x="9723" y="205581"/>
                      <a:pt x="19447" y="411163"/>
                      <a:pt x="45244" y="538163"/>
                    </a:cubicBezTo>
                    <a:cubicBezTo>
                      <a:pt x="71041" y="665163"/>
                      <a:pt x="112911" y="713581"/>
                      <a:pt x="154781" y="76200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7" name="Freihandform 36"/>
              <p:cNvSpPr/>
              <p:nvPr/>
            </p:nvSpPr>
            <p:spPr>
              <a:xfrm>
                <a:off x="5060431" y="3240759"/>
                <a:ext cx="120198" cy="638612"/>
              </a:xfrm>
              <a:custGeom>
                <a:avLst/>
                <a:gdLst>
                  <a:gd name="connsiteX0" fmla="*/ 0 w 154781"/>
                  <a:gd name="connsiteY0" fmla="*/ 0 h 762000"/>
                  <a:gd name="connsiteX1" fmla="*/ 45244 w 154781"/>
                  <a:gd name="connsiteY1" fmla="*/ 538163 h 762000"/>
                  <a:gd name="connsiteX2" fmla="*/ 154781 w 154781"/>
                  <a:gd name="connsiteY2" fmla="*/ 76200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781" h="762000">
                    <a:moveTo>
                      <a:pt x="0" y="0"/>
                    </a:moveTo>
                    <a:cubicBezTo>
                      <a:pt x="9723" y="205581"/>
                      <a:pt x="19447" y="411163"/>
                      <a:pt x="45244" y="538163"/>
                    </a:cubicBezTo>
                    <a:cubicBezTo>
                      <a:pt x="71041" y="665163"/>
                      <a:pt x="112911" y="713581"/>
                      <a:pt x="154781" y="76200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8" name="Freihandform 37"/>
              <p:cNvSpPr/>
              <p:nvPr/>
            </p:nvSpPr>
            <p:spPr>
              <a:xfrm>
                <a:off x="5262441" y="3297415"/>
                <a:ext cx="198737" cy="675842"/>
              </a:xfrm>
              <a:custGeom>
                <a:avLst/>
                <a:gdLst>
                  <a:gd name="connsiteX0" fmla="*/ 0 w 154781"/>
                  <a:gd name="connsiteY0" fmla="*/ 0 h 762000"/>
                  <a:gd name="connsiteX1" fmla="*/ 45244 w 154781"/>
                  <a:gd name="connsiteY1" fmla="*/ 538163 h 762000"/>
                  <a:gd name="connsiteX2" fmla="*/ 154781 w 154781"/>
                  <a:gd name="connsiteY2" fmla="*/ 76200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781" h="762000">
                    <a:moveTo>
                      <a:pt x="0" y="0"/>
                    </a:moveTo>
                    <a:cubicBezTo>
                      <a:pt x="9723" y="205581"/>
                      <a:pt x="19447" y="411163"/>
                      <a:pt x="45244" y="538163"/>
                    </a:cubicBezTo>
                    <a:cubicBezTo>
                      <a:pt x="71041" y="665163"/>
                      <a:pt x="112911" y="713581"/>
                      <a:pt x="154781" y="76200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9" name="Freihandform 38"/>
              <p:cNvSpPr/>
              <p:nvPr/>
            </p:nvSpPr>
            <p:spPr>
              <a:xfrm>
                <a:off x="5566842" y="3218610"/>
                <a:ext cx="164866" cy="716031"/>
              </a:xfrm>
              <a:custGeom>
                <a:avLst/>
                <a:gdLst>
                  <a:gd name="connsiteX0" fmla="*/ 0 w 154781"/>
                  <a:gd name="connsiteY0" fmla="*/ 0 h 762000"/>
                  <a:gd name="connsiteX1" fmla="*/ 45244 w 154781"/>
                  <a:gd name="connsiteY1" fmla="*/ 538163 h 762000"/>
                  <a:gd name="connsiteX2" fmla="*/ 154781 w 154781"/>
                  <a:gd name="connsiteY2" fmla="*/ 76200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781" h="762000">
                    <a:moveTo>
                      <a:pt x="0" y="0"/>
                    </a:moveTo>
                    <a:cubicBezTo>
                      <a:pt x="9723" y="205581"/>
                      <a:pt x="19447" y="411163"/>
                      <a:pt x="45244" y="538163"/>
                    </a:cubicBezTo>
                    <a:cubicBezTo>
                      <a:pt x="71041" y="665163"/>
                      <a:pt x="112911" y="713581"/>
                      <a:pt x="154781" y="76200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0" name="Freihandform 39"/>
              <p:cNvSpPr/>
              <p:nvPr/>
            </p:nvSpPr>
            <p:spPr>
              <a:xfrm>
                <a:off x="5831770" y="3243544"/>
                <a:ext cx="153955" cy="693409"/>
              </a:xfrm>
              <a:custGeom>
                <a:avLst/>
                <a:gdLst>
                  <a:gd name="connsiteX0" fmla="*/ 0 w 154781"/>
                  <a:gd name="connsiteY0" fmla="*/ 0 h 762000"/>
                  <a:gd name="connsiteX1" fmla="*/ 45244 w 154781"/>
                  <a:gd name="connsiteY1" fmla="*/ 538163 h 762000"/>
                  <a:gd name="connsiteX2" fmla="*/ 154781 w 154781"/>
                  <a:gd name="connsiteY2" fmla="*/ 76200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781" h="762000">
                    <a:moveTo>
                      <a:pt x="0" y="0"/>
                    </a:moveTo>
                    <a:cubicBezTo>
                      <a:pt x="9723" y="205581"/>
                      <a:pt x="19447" y="411163"/>
                      <a:pt x="45244" y="538163"/>
                    </a:cubicBezTo>
                    <a:cubicBezTo>
                      <a:pt x="71041" y="665163"/>
                      <a:pt x="112911" y="713581"/>
                      <a:pt x="154781" y="762000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1" name="Freihandform 40"/>
              <p:cNvSpPr/>
              <p:nvPr/>
            </p:nvSpPr>
            <p:spPr>
              <a:xfrm>
                <a:off x="4325581" y="3940969"/>
                <a:ext cx="157601" cy="123825"/>
              </a:xfrm>
              <a:custGeom>
                <a:avLst/>
                <a:gdLst>
                  <a:gd name="connsiteX0" fmla="*/ 0 w 161925"/>
                  <a:gd name="connsiteY0" fmla="*/ 0 h 123825"/>
                  <a:gd name="connsiteX1" fmla="*/ 78582 w 161925"/>
                  <a:gd name="connsiteY1" fmla="*/ 78581 h 123825"/>
                  <a:gd name="connsiteX2" fmla="*/ 161925 w 161925"/>
                  <a:gd name="connsiteY2" fmla="*/ 12382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925" h="123825">
                    <a:moveTo>
                      <a:pt x="0" y="0"/>
                    </a:moveTo>
                    <a:cubicBezTo>
                      <a:pt x="25797" y="28971"/>
                      <a:pt x="51594" y="57943"/>
                      <a:pt x="78582" y="78581"/>
                    </a:cubicBezTo>
                    <a:cubicBezTo>
                      <a:pt x="105570" y="99219"/>
                      <a:pt x="133747" y="111522"/>
                      <a:pt x="161925" y="123825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42" name="Freihandform 41"/>
              <p:cNvSpPr/>
              <p:nvPr/>
            </p:nvSpPr>
            <p:spPr>
              <a:xfrm>
                <a:off x="6081712" y="3252788"/>
                <a:ext cx="45719" cy="409575"/>
              </a:xfrm>
              <a:custGeom>
                <a:avLst/>
                <a:gdLst>
                  <a:gd name="connsiteX0" fmla="*/ 0 w 42863"/>
                  <a:gd name="connsiteY0" fmla="*/ 0 h 409575"/>
                  <a:gd name="connsiteX1" fmla="*/ 23813 w 42863"/>
                  <a:gd name="connsiteY1" fmla="*/ 280987 h 409575"/>
                  <a:gd name="connsiteX2" fmla="*/ 42863 w 42863"/>
                  <a:gd name="connsiteY2" fmla="*/ 409575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863" h="409575">
                    <a:moveTo>
                      <a:pt x="0" y="0"/>
                    </a:moveTo>
                    <a:cubicBezTo>
                      <a:pt x="8334" y="106362"/>
                      <a:pt x="16669" y="212725"/>
                      <a:pt x="23813" y="280987"/>
                    </a:cubicBezTo>
                    <a:cubicBezTo>
                      <a:pt x="30957" y="349249"/>
                      <a:pt x="36910" y="379412"/>
                      <a:pt x="42863" y="409575"/>
                    </a:cubicBez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pic>
          <p:nvPicPr>
            <p:cNvPr id="19" name="Grafik 18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00" y="1944000"/>
              <a:ext cx="972000" cy="1440000"/>
            </a:xfrm>
            <a:prstGeom prst="rect">
              <a:avLst/>
            </a:prstGeom>
          </p:spPr>
        </p:pic>
        <p:graphicFrame>
          <p:nvGraphicFramePr>
            <p:cNvPr id="20" name="Diagramm 1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0544428"/>
                </p:ext>
              </p:extLst>
            </p:nvPr>
          </p:nvGraphicFramePr>
          <p:xfrm>
            <a:off x="2592000" y="1800000"/>
            <a:ext cx="2160000" cy="18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105" name="Textfeld 104"/>
          <p:cNvSpPr txBox="1"/>
          <p:nvPr/>
        </p:nvSpPr>
        <p:spPr>
          <a:xfrm>
            <a:off x="5220000" y="3938400"/>
            <a:ext cx="3600000" cy="98430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Graham Brown, T. (1911). The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intrinsic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progression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mammal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Proceedings of the Royal Society of London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Series B: Biological Sciences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308–319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. https://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doi.org/10.1098/rspb.1911.0077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Graham 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Brown, T. (1916). Die Reflexfunktionen des Zentralnervensystems mit besonderer 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Berücksichtigung der 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rhythmischen Tätigkeiten beim Säugetier. Ergebnisse der Physiologie, 15, 480–790. https://doi.org/10.1007/BF02355108</a:t>
            </a:r>
          </a:p>
        </p:txBody>
      </p:sp>
      <p:pic>
        <p:nvPicPr>
          <p:cNvPr id="106" name="Grafik 10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107" name="Gruppieren 106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108" name="Rechteck 107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09" name="Rechteck 108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0" name="Grafik 109"/>
            <p:cNvPicPr>
              <a:picLocks noChangeAspect="1"/>
            </p:cNvPicPr>
            <p:nvPr/>
          </p:nvPicPr>
          <p:blipFill rotWithShape="1">
            <a:blip r:embed="rId6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5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4: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Biologische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Randbedingungen</a:t>
            </a: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4.2: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Neurowissenschaftliche Modelle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88273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4.5: Reflexbegründete Technik-Sollwerte hinsichtlich Prellabsprung (links), Kopfeinrollen (Mitte links) und Nackenüberstreckung (Mitte) und Reflexnutzung im aufrechtem Stand (Mitte rechts) sowie im Handstand (rechts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116)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31752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4.5 / Bodenturnerin: 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André 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Klostermann &amp; Jacqueline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Konyo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(Universität Bern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pieren 5"/>
          <p:cNvGrpSpPr>
            <a:grpSpLocks/>
          </p:cNvGrpSpPr>
          <p:nvPr/>
        </p:nvGrpSpPr>
        <p:grpSpPr>
          <a:xfrm>
            <a:off x="540000" y="360000"/>
            <a:ext cx="4320000" cy="1440000"/>
            <a:chOff x="2440625" y="3924937"/>
            <a:chExt cx="3780000" cy="1224000"/>
          </a:xfrm>
        </p:grpSpPr>
        <p:pic>
          <p:nvPicPr>
            <p:cNvPr id="7" name="Grafik 6"/>
            <p:cNvPicPr>
              <a:picLocks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1664" t="17519" r="33424" b="412"/>
            <a:stretch/>
          </p:blipFill>
          <p:spPr>
            <a:xfrm>
              <a:off x="2440625" y="3924937"/>
              <a:ext cx="756000" cy="1224000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3733" t="17209" r="41430"/>
            <a:stretch/>
          </p:blipFill>
          <p:spPr>
            <a:xfrm>
              <a:off x="3196625" y="3924937"/>
              <a:ext cx="756000" cy="122400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1739" t="16287" r="33203"/>
            <a:stretch/>
          </p:blipFill>
          <p:spPr>
            <a:xfrm>
              <a:off x="3952625" y="3924937"/>
              <a:ext cx="757238" cy="122400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3133" t="13732" r="32398" b="1356"/>
            <a:stretch/>
          </p:blipFill>
          <p:spPr>
            <a:xfrm>
              <a:off x="4708625" y="3924937"/>
              <a:ext cx="756000" cy="1224000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2164" t="13049" r="32798" b="1244"/>
            <a:stretch/>
          </p:blipFill>
          <p:spPr>
            <a:xfrm>
              <a:off x="5464625" y="3924937"/>
              <a:ext cx="756000" cy="1224000"/>
            </a:xfrm>
            <a:prstGeom prst="rect">
              <a:avLst/>
            </a:prstGeom>
          </p:spPr>
        </p:pic>
      </p:grp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17" name="Rechteck 16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13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317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4: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Biologische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Randbedingungen</a:t>
            </a: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4.2: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Neurowissenschaftliche Modelle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4418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4.6: Menschliches Gehirn aus der Seitansicht (vorne = rechts) mit Hirnstamm, Kleinhirn und den Hirnlappen der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Großhirnrinde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117)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4.6 / Gehirn: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ArtsyBee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illustrations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/gehirn-lappen-neurologie-mensch-1007686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540000" y="360000"/>
            <a:ext cx="4320000" cy="3168000"/>
            <a:chOff x="0" y="0"/>
            <a:chExt cx="4320000" cy="316800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3" t="5321" r="2344" b="1607"/>
            <a:stretch/>
          </p:blipFill>
          <p:spPr>
            <a:xfrm>
              <a:off x="154800" y="226800"/>
              <a:ext cx="4010400" cy="2822790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0" y="0"/>
              <a:ext cx="4320000" cy="3168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728000" y="2742719"/>
              <a:ext cx="864000" cy="24622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Hirnstamm</a:t>
              </a:r>
              <a:endParaRPr lang="de-CH" sz="1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646306" y="36000"/>
              <a:ext cx="890089" cy="24622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Motorkortex</a:t>
              </a:r>
              <a:endParaRPr lang="de-CH" sz="1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Gerader Verbinder 10"/>
            <p:cNvCxnSpPr/>
            <p:nvPr/>
          </p:nvCxnSpPr>
          <p:spPr>
            <a:xfrm>
              <a:off x="2083995" y="227553"/>
              <a:ext cx="307332" cy="585550"/>
            </a:xfrm>
            <a:prstGeom prst="line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406988" y="2834791"/>
              <a:ext cx="1135495" cy="24622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Kleinhirn</a:t>
              </a:r>
              <a:endParaRPr lang="de-CH" sz="1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2645430" y="886893"/>
              <a:ext cx="864000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Frontal-</a:t>
              </a:r>
            </a:p>
            <a:p>
              <a:pPr algn="ctr"/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lappen</a:t>
              </a:r>
              <a:endParaRPr lang="de-CH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25670" y="697215"/>
              <a:ext cx="864000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Parietal-</a:t>
              </a:r>
            </a:p>
            <a:p>
              <a:pPr algn="ctr"/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lappen</a:t>
              </a:r>
              <a:endParaRPr lang="de-CH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566013" y="1668946"/>
              <a:ext cx="853824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Temporal-</a:t>
              </a:r>
            </a:p>
            <a:p>
              <a:pPr algn="ctr"/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lappen</a:t>
              </a:r>
              <a:endParaRPr lang="de-CH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196269" y="1456054"/>
              <a:ext cx="635198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Okzipital-</a:t>
              </a:r>
            </a:p>
            <a:p>
              <a:pPr algn="ctr"/>
              <a:r>
                <a:rPr lang="de-DE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appen</a:t>
              </a:r>
              <a:endParaRPr lang="de-CH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0" y="0"/>
              <a:ext cx="4320000" cy="316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23" name="Gruppieren 22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24" name="Rechteck 23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Grafik 25"/>
            <p:cNvPicPr>
              <a:picLocks noChangeAspect="1"/>
            </p:cNvPicPr>
            <p:nvPr/>
          </p:nvPicPr>
          <p:blipFill rotWithShape="1">
            <a:blip r:embed="rId4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679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4: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Biologische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Randbedingungen</a:t>
            </a: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4.2: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Neurowissenschaftliche Modelle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Kasten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4.2: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Armbewegungsrichtungen werden im Motorkortex als Populationsvektor kodiert, der sich aus der Aktivität vieler richtungsspezifischer Einzelzellen ergibt (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Georgopoulos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et al., 1982, 1986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119)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30060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Kasten 4.2 / Affenhand: Pearson Scott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Foresman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(commons.wikimedia.org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File:Chimpanzee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_(PSF).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jpg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CC BY, derivative)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540000" y="360000"/>
            <a:ext cx="4032000" cy="1800000"/>
            <a:chOff x="1800000" y="1800000"/>
            <a:chExt cx="4032000" cy="1800000"/>
          </a:xfrm>
        </p:grpSpPr>
        <p:sp>
          <p:nvSpPr>
            <p:cNvPr id="7" name="Rechteck 6"/>
            <p:cNvSpPr/>
            <p:nvPr/>
          </p:nvSpPr>
          <p:spPr>
            <a:xfrm>
              <a:off x="1800000" y="1800000"/>
              <a:ext cx="4032000" cy="18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2"/>
            <a:srcRect b="17162"/>
            <a:stretch/>
          </p:blipFill>
          <p:spPr>
            <a:xfrm>
              <a:off x="4508543" y="2732071"/>
              <a:ext cx="816935" cy="696930"/>
            </a:xfrm>
            <a:prstGeom prst="rect">
              <a:avLst/>
            </a:prstGeom>
          </p:spPr>
        </p:pic>
        <p:grpSp>
          <p:nvGrpSpPr>
            <p:cNvPr id="9" name="Gruppieren 8"/>
            <p:cNvGrpSpPr/>
            <p:nvPr/>
          </p:nvGrpSpPr>
          <p:grpSpPr>
            <a:xfrm>
              <a:off x="1872000" y="1980000"/>
              <a:ext cx="1254983" cy="1440000"/>
              <a:chOff x="1908000" y="1980000"/>
              <a:chExt cx="1254983" cy="1440000"/>
            </a:xfrm>
          </p:grpSpPr>
          <p:grpSp>
            <p:nvGrpSpPr>
              <p:cNvPr id="245" name="Gruppieren 244"/>
              <p:cNvGrpSpPr/>
              <p:nvPr/>
            </p:nvGrpSpPr>
            <p:grpSpPr>
              <a:xfrm>
                <a:off x="1908000" y="1980000"/>
                <a:ext cx="1254983" cy="1440000"/>
                <a:chOff x="2251710" y="3726192"/>
                <a:chExt cx="1254983" cy="1440000"/>
              </a:xfrm>
            </p:grpSpPr>
            <p:grpSp>
              <p:nvGrpSpPr>
                <p:cNvPr id="255" name="Gruppieren 254"/>
                <p:cNvGrpSpPr/>
                <p:nvPr/>
              </p:nvGrpSpPr>
              <p:grpSpPr>
                <a:xfrm>
                  <a:off x="2251710" y="3911209"/>
                  <a:ext cx="1254983" cy="1254983"/>
                  <a:chOff x="2591399" y="3123744"/>
                  <a:chExt cx="1296000" cy="1296000"/>
                </a:xfrm>
              </p:grpSpPr>
              <p:grpSp>
                <p:nvGrpSpPr>
                  <p:cNvPr id="262" name="Gruppieren 261"/>
                  <p:cNvGrpSpPr/>
                  <p:nvPr/>
                </p:nvGrpSpPr>
                <p:grpSpPr>
                  <a:xfrm>
                    <a:off x="2591399" y="3123744"/>
                    <a:ext cx="1296000" cy="1296000"/>
                    <a:chOff x="2592000" y="3132000"/>
                    <a:chExt cx="1296000" cy="1296000"/>
                  </a:xfrm>
                </p:grpSpPr>
                <p:sp>
                  <p:nvSpPr>
                    <p:cNvPr id="271" name="Rechteck 270"/>
                    <p:cNvSpPr/>
                    <p:nvPr/>
                  </p:nvSpPr>
                  <p:spPr>
                    <a:xfrm>
                      <a:off x="2592000" y="3132000"/>
                      <a:ext cx="1296000" cy="12960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272" name="Ellipse 271"/>
                    <p:cNvSpPr/>
                    <p:nvPr/>
                  </p:nvSpPr>
                  <p:spPr>
                    <a:xfrm>
                      <a:off x="2826000" y="3362400"/>
                      <a:ext cx="72000" cy="72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273" name="Ellipse 272"/>
                    <p:cNvSpPr/>
                    <p:nvPr/>
                  </p:nvSpPr>
                  <p:spPr>
                    <a:xfrm>
                      <a:off x="3585600" y="3362400"/>
                      <a:ext cx="72000" cy="72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274" name="Ellipse 273"/>
                    <p:cNvSpPr/>
                    <p:nvPr/>
                  </p:nvSpPr>
                  <p:spPr>
                    <a:xfrm>
                      <a:off x="3204000" y="3204000"/>
                      <a:ext cx="72000" cy="72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275" name="Ellipse 274"/>
                    <p:cNvSpPr/>
                    <p:nvPr/>
                  </p:nvSpPr>
                  <p:spPr>
                    <a:xfrm>
                      <a:off x="3744000" y="3744000"/>
                      <a:ext cx="72000" cy="72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276" name="Ellipse 275"/>
                    <p:cNvSpPr/>
                    <p:nvPr/>
                  </p:nvSpPr>
                  <p:spPr>
                    <a:xfrm>
                      <a:off x="3585600" y="4125600"/>
                      <a:ext cx="72000" cy="72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277" name="Ellipse 276"/>
                    <p:cNvSpPr/>
                    <p:nvPr/>
                  </p:nvSpPr>
                  <p:spPr>
                    <a:xfrm>
                      <a:off x="2664000" y="3744000"/>
                      <a:ext cx="72000" cy="72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278" name="Ellipse 277"/>
                    <p:cNvSpPr/>
                    <p:nvPr/>
                  </p:nvSpPr>
                  <p:spPr>
                    <a:xfrm>
                      <a:off x="2826000" y="4125600"/>
                      <a:ext cx="72000" cy="72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279" name="Ellipse 278"/>
                    <p:cNvSpPr/>
                    <p:nvPr/>
                  </p:nvSpPr>
                  <p:spPr>
                    <a:xfrm>
                      <a:off x="3204000" y="4284000"/>
                      <a:ext cx="72000" cy="72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</p:grpSp>
              <p:sp>
                <p:nvSpPr>
                  <p:cNvPr id="263" name="Textfeld 262"/>
                  <p:cNvSpPr txBox="1"/>
                  <p:nvPr/>
                </p:nvSpPr>
                <p:spPr>
                  <a:xfrm>
                    <a:off x="3172448" y="3257712"/>
                    <a:ext cx="140174" cy="222485"/>
                  </a:xfrm>
                  <a:prstGeom prst="rect">
                    <a:avLst/>
                  </a:prstGeom>
                  <a:noFill/>
                </p:spPr>
                <p:txBody>
                  <a:bodyPr wrap="none" lIns="36000" rIns="0" rtlCol="0" anchor="ctr" anchorCtr="0">
                    <a:spAutoFit/>
                  </a:bodyPr>
                  <a:lstStyle/>
                  <a:p>
                    <a:pPr algn="ctr"/>
                    <a:r>
                      <a:rPr lang="de-DE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0°</a:t>
                    </a:r>
                    <a:endParaRPr lang="de-CH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" name="Textfeld 263"/>
                  <p:cNvSpPr txBox="1"/>
                  <p:nvPr/>
                </p:nvSpPr>
                <p:spPr>
                  <a:xfrm>
                    <a:off x="2743714" y="3664536"/>
                    <a:ext cx="199768" cy="222485"/>
                  </a:xfrm>
                  <a:prstGeom prst="rect">
                    <a:avLst/>
                  </a:prstGeom>
                  <a:noFill/>
                </p:spPr>
                <p:txBody>
                  <a:bodyPr wrap="none" lIns="36000" rIns="0" rtlCol="0" anchor="ctr" anchorCtr="0">
                    <a:spAutoFit/>
                  </a:bodyPr>
                  <a:lstStyle/>
                  <a:p>
                    <a:pPr algn="ctr"/>
                    <a:r>
                      <a:rPr lang="de-DE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90°</a:t>
                    </a:r>
                    <a:endParaRPr lang="de-CH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" name="Textfeld 264"/>
                  <p:cNvSpPr txBox="1"/>
                  <p:nvPr/>
                </p:nvSpPr>
                <p:spPr>
                  <a:xfrm>
                    <a:off x="3458889" y="3665868"/>
                    <a:ext cx="259363" cy="222485"/>
                  </a:xfrm>
                  <a:prstGeom prst="rect">
                    <a:avLst/>
                  </a:prstGeom>
                  <a:noFill/>
                </p:spPr>
                <p:txBody>
                  <a:bodyPr wrap="none" lIns="36000" rIns="0" rtlCol="0" anchor="ctr" anchorCtr="0">
                    <a:spAutoFit/>
                  </a:bodyPr>
                  <a:lstStyle/>
                  <a:p>
                    <a:pPr algn="ctr"/>
                    <a:r>
                      <a:rPr lang="de-DE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270°</a:t>
                    </a:r>
                    <a:endParaRPr lang="de-CH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" name="Textfeld 265"/>
                  <p:cNvSpPr txBox="1"/>
                  <p:nvPr/>
                </p:nvSpPr>
                <p:spPr>
                  <a:xfrm>
                    <a:off x="3120420" y="4079862"/>
                    <a:ext cx="259363" cy="222485"/>
                  </a:xfrm>
                  <a:prstGeom prst="rect">
                    <a:avLst/>
                  </a:prstGeom>
                  <a:noFill/>
                </p:spPr>
                <p:txBody>
                  <a:bodyPr wrap="none" lIns="36000" rIns="0" rtlCol="0" anchor="ctr" anchorCtr="0">
                    <a:spAutoFit/>
                  </a:bodyPr>
                  <a:lstStyle/>
                  <a:p>
                    <a:pPr algn="ctr"/>
                    <a:r>
                      <a:rPr lang="de-DE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180°</a:t>
                    </a:r>
                    <a:endParaRPr lang="de-CH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" name="Textfeld 266"/>
                  <p:cNvSpPr txBox="1"/>
                  <p:nvPr/>
                </p:nvSpPr>
                <p:spPr>
                  <a:xfrm>
                    <a:off x="2880582" y="3391607"/>
                    <a:ext cx="199768" cy="222485"/>
                  </a:xfrm>
                  <a:prstGeom prst="rect">
                    <a:avLst/>
                  </a:prstGeom>
                  <a:noFill/>
                </p:spPr>
                <p:txBody>
                  <a:bodyPr wrap="none" lIns="36000" rIns="0" rtlCol="0" anchor="ctr" anchorCtr="0">
                    <a:spAutoFit/>
                  </a:bodyPr>
                  <a:lstStyle/>
                  <a:p>
                    <a:pPr algn="ctr"/>
                    <a:r>
                      <a:rPr lang="de-DE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45°</a:t>
                    </a:r>
                    <a:endParaRPr lang="de-CH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" name="Textfeld 267"/>
                  <p:cNvSpPr txBox="1"/>
                  <p:nvPr/>
                </p:nvSpPr>
                <p:spPr>
                  <a:xfrm>
                    <a:off x="3393813" y="3395867"/>
                    <a:ext cx="259363" cy="222485"/>
                  </a:xfrm>
                  <a:prstGeom prst="rect">
                    <a:avLst/>
                  </a:prstGeom>
                  <a:noFill/>
                </p:spPr>
                <p:txBody>
                  <a:bodyPr wrap="none" lIns="36000" rIns="0" rtlCol="0" anchor="ctr" anchorCtr="0">
                    <a:spAutoFit/>
                  </a:bodyPr>
                  <a:lstStyle/>
                  <a:p>
                    <a:pPr algn="ctr"/>
                    <a:r>
                      <a:rPr lang="de-DE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315°</a:t>
                    </a:r>
                    <a:endParaRPr lang="de-CH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" name="Textfeld 268"/>
                  <p:cNvSpPr txBox="1"/>
                  <p:nvPr/>
                </p:nvSpPr>
                <p:spPr>
                  <a:xfrm>
                    <a:off x="2847561" y="3921468"/>
                    <a:ext cx="259363" cy="222485"/>
                  </a:xfrm>
                  <a:prstGeom prst="rect">
                    <a:avLst/>
                  </a:prstGeom>
                  <a:noFill/>
                </p:spPr>
                <p:txBody>
                  <a:bodyPr wrap="none" lIns="36000" rIns="0" rtlCol="0" anchor="ctr" anchorCtr="0">
                    <a:spAutoFit/>
                  </a:bodyPr>
                  <a:lstStyle/>
                  <a:p>
                    <a:pPr algn="ctr"/>
                    <a:r>
                      <a:rPr lang="de-DE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135°</a:t>
                    </a:r>
                    <a:endParaRPr lang="de-CH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" name="Textfeld 269"/>
                  <p:cNvSpPr txBox="1"/>
                  <p:nvPr/>
                </p:nvSpPr>
                <p:spPr>
                  <a:xfrm>
                    <a:off x="3418576" y="3921662"/>
                    <a:ext cx="259363" cy="222485"/>
                  </a:xfrm>
                  <a:prstGeom prst="rect">
                    <a:avLst/>
                  </a:prstGeom>
                  <a:noFill/>
                </p:spPr>
                <p:txBody>
                  <a:bodyPr wrap="none" lIns="36000" rIns="0" rtlCol="0" anchor="ctr" anchorCtr="0">
                    <a:spAutoFit/>
                  </a:bodyPr>
                  <a:lstStyle/>
                  <a:p>
                    <a:pPr algn="ctr"/>
                    <a:r>
                      <a:rPr lang="de-DE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225°</a:t>
                    </a:r>
                    <a:endParaRPr lang="de-CH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6" name="Gruppieren 255"/>
                <p:cNvGrpSpPr/>
                <p:nvPr/>
              </p:nvGrpSpPr>
              <p:grpSpPr>
                <a:xfrm>
                  <a:off x="2252793" y="3726192"/>
                  <a:ext cx="961073" cy="876199"/>
                  <a:chOff x="2252793" y="3726192"/>
                  <a:chExt cx="961073" cy="876199"/>
                </a:xfrm>
              </p:grpSpPr>
              <p:sp>
                <p:nvSpPr>
                  <p:cNvPr id="257" name="Rechteck 256"/>
                  <p:cNvSpPr/>
                  <p:nvPr/>
                </p:nvSpPr>
                <p:spPr>
                  <a:xfrm rot="1200000">
                    <a:off x="2996164" y="3741956"/>
                    <a:ext cx="54000" cy="836655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258" name="Rechteck 257"/>
                  <p:cNvSpPr/>
                  <p:nvPr/>
                </p:nvSpPr>
                <p:spPr>
                  <a:xfrm rot="5400000">
                    <a:off x="2711178" y="3348774"/>
                    <a:ext cx="54000" cy="864000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259" name="Ellipse 258"/>
                  <p:cNvSpPr/>
                  <p:nvPr/>
                </p:nvSpPr>
                <p:spPr>
                  <a:xfrm>
                    <a:off x="3102312" y="3726192"/>
                    <a:ext cx="111554" cy="111554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260" name="Ellipse 259"/>
                  <p:cNvSpPr/>
                  <p:nvPr/>
                </p:nvSpPr>
                <p:spPr>
                  <a:xfrm>
                    <a:off x="2252793" y="3727313"/>
                    <a:ext cx="111554" cy="111554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261" name="Ellipse 260"/>
                  <p:cNvSpPr/>
                  <p:nvPr/>
                </p:nvSpPr>
                <p:spPr>
                  <a:xfrm>
                    <a:off x="2824063" y="4489443"/>
                    <a:ext cx="112948" cy="112948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</p:grpSp>
          </p:grpSp>
          <p:grpSp>
            <p:nvGrpSpPr>
              <p:cNvPr id="246" name="Gruppieren 245"/>
              <p:cNvGrpSpPr/>
              <p:nvPr/>
            </p:nvGrpSpPr>
            <p:grpSpPr>
              <a:xfrm>
                <a:off x="2446689" y="2178472"/>
                <a:ext cx="174808" cy="172540"/>
                <a:chOff x="4638172" y="3808125"/>
                <a:chExt cx="174808" cy="172540"/>
              </a:xfrm>
            </p:grpSpPr>
            <p:cxnSp>
              <p:nvCxnSpPr>
                <p:cNvPr id="247" name="Gerader Verbinder 246"/>
                <p:cNvCxnSpPr/>
                <p:nvPr/>
              </p:nvCxnSpPr>
              <p:spPr>
                <a:xfrm>
                  <a:off x="4723970" y="3808125"/>
                  <a:ext cx="0" cy="36000"/>
                </a:xfrm>
                <a:prstGeom prst="line">
                  <a:avLst/>
                </a:prstGeom>
                <a:ln w="952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Gerader Verbinder 247"/>
                <p:cNvCxnSpPr/>
                <p:nvPr/>
              </p:nvCxnSpPr>
              <p:spPr>
                <a:xfrm>
                  <a:off x="4725875" y="3944665"/>
                  <a:ext cx="0" cy="36000"/>
                </a:xfrm>
                <a:prstGeom prst="line">
                  <a:avLst/>
                </a:prstGeom>
                <a:ln w="952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Gerader Verbinder 248"/>
                <p:cNvCxnSpPr/>
                <p:nvPr/>
              </p:nvCxnSpPr>
              <p:spPr>
                <a:xfrm rot="16200000">
                  <a:off x="4794980" y="3878085"/>
                  <a:ext cx="0" cy="36000"/>
                </a:xfrm>
                <a:prstGeom prst="line">
                  <a:avLst/>
                </a:prstGeom>
                <a:ln w="952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Gerader Verbinder 249"/>
                <p:cNvCxnSpPr/>
                <p:nvPr/>
              </p:nvCxnSpPr>
              <p:spPr>
                <a:xfrm rot="16200000">
                  <a:off x="4656172" y="3879990"/>
                  <a:ext cx="0" cy="36000"/>
                </a:xfrm>
                <a:prstGeom prst="line">
                  <a:avLst/>
                </a:prstGeom>
                <a:ln w="952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Gerader Verbinder 250"/>
                <p:cNvCxnSpPr/>
                <p:nvPr/>
              </p:nvCxnSpPr>
              <p:spPr>
                <a:xfrm rot="2700000">
                  <a:off x="4777960" y="3832045"/>
                  <a:ext cx="0" cy="36000"/>
                </a:xfrm>
                <a:prstGeom prst="line">
                  <a:avLst/>
                </a:prstGeom>
                <a:ln w="952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Gerader Verbinder 251"/>
                <p:cNvCxnSpPr/>
                <p:nvPr/>
              </p:nvCxnSpPr>
              <p:spPr>
                <a:xfrm rot="8100000">
                  <a:off x="4676995" y="3833950"/>
                  <a:ext cx="0" cy="36000"/>
                </a:xfrm>
                <a:prstGeom prst="line">
                  <a:avLst/>
                </a:prstGeom>
                <a:ln w="952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Gerader Verbinder 252"/>
                <p:cNvCxnSpPr/>
                <p:nvPr/>
              </p:nvCxnSpPr>
              <p:spPr>
                <a:xfrm rot="2700000">
                  <a:off x="4679066" y="3927879"/>
                  <a:ext cx="0" cy="36000"/>
                </a:xfrm>
                <a:prstGeom prst="line">
                  <a:avLst/>
                </a:prstGeom>
                <a:ln w="952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Gerader Verbinder 253"/>
                <p:cNvCxnSpPr/>
                <p:nvPr/>
              </p:nvCxnSpPr>
              <p:spPr>
                <a:xfrm rot="8100000">
                  <a:off x="4776055" y="3931105"/>
                  <a:ext cx="0" cy="36000"/>
                </a:xfrm>
                <a:prstGeom prst="line">
                  <a:avLst/>
                </a:prstGeom>
                <a:ln w="952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Ellipse 9"/>
            <p:cNvSpPr/>
            <p:nvPr/>
          </p:nvSpPr>
          <p:spPr>
            <a:xfrm flipV="1">
              <a:off x="4927145" y="2074355"/>
              <a:ext cx="145039" cy="14503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1" name="Ellipse 10"/>
            <p:cNvSpPr/>
            <p:nvPr/>
          </p:nvSpPr>
          <p:spPr>
            <a:xfrm>
              <a:off x="4898137" y="2919802"/>
              <a:ext cx="203055" cy="20305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12" name="Gruppieren 11"/>
            <p:cNvGrpSpPr>
              <a:grpSpLocks noChangeAspect="1"/>
            </p:cNvGrpSpPr>
            <p:nvPr/>
          </p:nvGrpSpPr>
          <p:grpSpPr>
            <a:xfrm>
              <a:off x="4742707" y="2237589"/>
              <a:ext cx="540264" cy="841229"/>
              <a:chOff x="7261072" y="3727326"/>
              <a:chExt cx="730326" cy="1137169"/>
            </a:xfrm>
          </p:grpSpPr>
          <p:cxnSp>
            <p:nvCxnSpPr>
              <p:cNvPr id="194" name="Gerader Verbinder 193"/>
              <p:cNvCxnSpPr/>
              <p:nvPr/>
            </p:nvCxnSpPr>
            <p:spPr>
              <a:xfrm>
                <a:off x="7600647" y="4774972"/>
                <a:ext cx="132142" cy="77794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Gerader Verbinder 194"/>
              <p:cNvCxnSpPr/>
              <p:nvPr/>
            </p:nvCxnSpPr>
            <p:spPr>
              <a:xfrm>
                <a:off x="7600647" y="4774972"/>
                <a:ext cx="343674" cy="89523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Gerader Verbinder 195"/>
              <p:cNvCxnSpPr/>
              <p:nvPr/>
            </p:nvCxnSpPr>
            <p:spPr>
              <a:xfrm flipV="1">
                <a:off x="7600647" y="4747496"/>
                <a:ext cx="141314" cy="27476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Gerader Verbinder 196"/>
              <p:cNvCxnSpPr/>
              <p:nvPr/>
            </p:nvCxnSpPr>
            <p:spPr>
              <a:xfrm flipV="1">
                <a:off x="7600647" y="4550541"/>
                <a:ext cx="285612" cy="22443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Gerader Verbinder 197"/>
              <p:cNvCxnSpPr/>
              <p:nvPr/>
            </p:nvCxnSpPr>
            <p:spPr>
              <a:xfrm flipV="1">
                <a:off x="7600647" y="4478831"/>
                <a:ext cx="312920" cy="29614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Gerader Verbinder 198"/>
              <p:cNvCxnSpPr/>
              <p:nvPr/>
            </p:nvCxnSpPr>
            <p:spPr>
              <a:xfrm flipV="1">
                <a:off x="7600647" y="4747496"/>
                <a:ext cx="288429" cy="27476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Gerader Verbinder 199"/>
              <p:cNvCxnSpPr/>
              <p:nvPr/>
            </p:nvCxnSpPr>
            <p:spPr>
              <a:xfrm flipV="1">
                <a:off x="7600647" y="4680161"/>
                <a:ext cx="206402" cy="9481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Gerader Verbinder 200"/>
              <p:cNvCxnSpPr/>
              <p:nvPr/>
            </p:nvCxnSpPr>
            <p:spPr>
              <a:xfrm flipV="1">
                <a:off x="7600647" y="4502361"/>
                <a:ext cx="331338" cy="27261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Gerader Verbinder 201"/>
              <p:cNvCxnSpPr/>
              <p:nvPr/>
            </p:nvCxnSpPr>
            <p:spPr>
              <a:xfrm flipV="1">
                <a:off x="7600647" y="4583651"/>
                <a:ext cx="175749" cy="19132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rader Verbinder 202"/>
              <p:cNvCxnSpPr/>
              <p:nvPr/>
            </p:nvCxnSpPr>
            <p:spPr>
              <a:xfrm flipV="1">
                <a:off x="7600647" y="4418762"/>
                <a:ext cx="295135" cy="356210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erader Verbinder 203"/>
              <p:cNvCxnSpPr/>
              <p:nvPr/>
            </p:nvCxnSpPr>
            <p:spPr>
              <a:xfrm flipV="1">
                <a:off x="7600647" y="4659535"/>
                <a:ext cx="351498" cy="115437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Gerader Verbinder 204"/>
              <p:cNvCxnSpPr/>
              <p:nvPr/>
            </p:nvCxnSpPr>
            <p:spPr>
              <a:xfrm flipV="1">
                <a:off x="7600647" y="4706762"/>
                <a:ext cx="295135" cy="68210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Gerader Verbinder 205"/>
              <p:cNvCxnSpPr/>
              <p:nvPr/>
            </p:nvCxnSpPr>
            <p:spPr>
              <a:xfrm flipV="1">
                <a:off x="7600647" y="4706762"/>
                <a:ext cx="209610" cy="68210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Gerader Verbinder 206"/>
              <p:cNvCxnSpPr/>
              <p:nvPr/>
            </p:nvCxnSpPr>
            <p:spPr>
              <a:xfrm flipV="1">
                <a:off x="7600647" y="4680161"/>
                <a:ext cx="141314" cy="9481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Gerader Verbinder 207"/>
              <p:cNvCxnSpPr/>
              <p:nvPr/>
            </p:nvCxnSpPr>
            <p:spPr>
              <a:xfrm flipV="1">
                <a:off x="7600647" y="4600766"/>
                <a:ext cx="288429" cy="174206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Gerader Verbinder 208"/>
              <p:cNvCxnSpPr/>
              <p:nvPr/>
            </p:nvCxnSpPr>
            <p:spPr>
              <a:xfrm flipV="1">
                <a:off x="7600647" y="4248533"/>
                <a:ext cx="390751" cy="526439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Gerader Verbinder 209"/>
              <p:cNvCxnSpPr/>
              <p:nvPr/>
            </p:nvCxnSpPr>
            <p:spPr>
              <a:xfrm flipV="1">
                <a:off x="7600647" y="4435440"/>
                <a:ext cx="220846" cy="339532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Gerader Verbinder 210"/>
              <p:cNvCxnSpPr/>
              <p:nvPr/>
            </p:nvCxnSpPr>
            <p:spPr>
              <a:xfrm flipV="1">
                <a:off x="7600647" y="4502361"/>
                <a:ext cx="141314" cy="27261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Gerader Verbinder 211"/>
              <p:cNvCxnSpPr/>
              <p:nvPr/>
            </p:nvCxnSpPr>
            <p:spPr>
              <a:xfrm flipV="1">
                <a:off x="7600647" y="4334541"/>
                <a:ext cx="206402" cy="44043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Gerader Verbinder 212"/>
              <p:cNvCxnSpPr/>
              <p:nvPr/>
            </p:nvCxnSpPr>
            <p:spPr>
              <a:xfrm flipV="1">
                <a:off x="7600647" y="4435440"/>
                <a:ext cx="132142" cy="339532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Gerader Verbinder 213"/>
              <p:cNvCxnSpPr/>
              <p:nvPr/>
            </p:nvCxnSpPr>
            <p:spPr>
              <a:xfrm flipV="1">
                <a:off x="7600647" y="4230497"/>
                <a:ext cx="161657" cy="544475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Gerader Verbinder 214"/>
              <p:cNvCxnSpPr/>
              <p:nvPr/>
            </p:nvCxnSpPr>
            <p:spPr>
              <a:xfrm flipV="1">
                <a:off x="7600647" y="4007651"/>
                <a:ext cx="171837" cy="76732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Gerader Verbinder 215"/>
              <p:cNvCxnSpPr/>
              <p:nvPr/>
            </p:nvCxnSpPr>
            <p:spPr>
              <a:xfrm flipV="1">
                <a:off x="7600647" y="4435440"/>
                <a:ext cx="52721" cy="339532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Gerader Verbinder 216"/>
              <p:cNvCxnSpPr/>
              <p:nvPr/>
            </p:nvCxnSpPr>
            <p:spPr>
              <a:xfrm flipV="1">
                <a:off x="7600647" y="4418762"/>
                <a:ext cx="42645" cy="356210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Gerader Verbinder 217"/>
              <p:cNvCxnSpPr/>
              <p:nvPr/>
            </p:nvCxnSpPr>
            <p:spPr>
              <a:xfrm flipV="1">
                <a:off x="7600647" y="4377107"/>
                <a:ext cx="26360" cy="397865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Gerader Verbinder 218"/>
              <p:cNvCxnSpPr/>
              <p:nvPr/>
            </p:nvCxnSpPr>
            <p:spPr>
              <a:xfrm flipH="1" flipV="1">
                <a:off x="7587312" y="3842762"/>
                <a:ext cx="13335" cy="932210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Gerader Verbinder 219"/>
              <p:cNvCxnSpPr/>
              <p:nvPr/>
            </p:nvCxnSpPr>
            <p:spPr>
              <a:xfrm flipH="1" flipV="1">
                <a:off x="7569627" y="4386881"/>
                <a:ext cx="31020" cy="38809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Gerader Verbinder 220"/>
              <p:cNvCxnSpPr/>
              <p:nvPr/>
            </p:nvCxnSpPr>
            <p:spPr>
              <a:xfrm flipH="1" flipV="1">
                <a:off x="7538442" y="4316540"/>
                <a:ext cx="62205" cy="458432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Gerader Verbinder 221"/>
              <p:cNvCxnSpPr/>
              <p:nvPr/>
            </p:nvCxnSpPr>
            <p:spPr>
              <a:xfrm flipH="1" flipV="1">
                <a:off x="7477475" y="4262541"/>
                <a:ext cx="123172" cy="51243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Gerader Verbinder 222"/>
              <p:cNvCxnSpPr/>
              <p:nvPr/>
            </p:nvCxnSpPr>
            <p:spPr>
              <a:xfrm flipH="1" flipV="1">
                <a:off x="7477475" y="4377107"/>
                <a:ext cx="123172" cy="397865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Gerader Verbinder 223"/>
              <p:cNvCxnSpPr/>
              <p:nvPr/>
            </p:nvCxnSpPr>
            <p:spPr>
              <a:xfrm flipH="1" flipV="1">
                <a:off x="7333407" y="4073101"/>
                <a:ext cx="267240" cy="70187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Gerader Verbinder 224"/>
              <p:cNvCxnSpPr/>
              <p:nvPr/>
            </p:nvCxnSpPr>
            <p:spPr>
              <a:xfrm flipH="1" flipV="1">
                <a:off x="7467709" y="4478831"/>
                <a:ext cx="132938" cy="29614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Gerader Verbinder 225"/>
              <p:cNvCxnSpPr/>
              <p:nvPr/>
            </p:nvCxnSpPr>
            <p:spPr>
              <a:xfrm flipH="1" flipV="1">
                <a:off x="7407433" y="4435440"/>
                <a:ext cx="193214" cy="339532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Gerader Verbinder 226"/>
              <p:cNvCxnSpPr/>
              <p:nvPr/>
            </p:nvCxnSpPr>
            <p:spPr>
              <a:xfrm flipH="1" flipV="1">
                <a:off x="7363887" y="4418762"/>
                <a:ext cx="236760" cy="356210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Gerader Verbinder 227"/>
              <p:cNvCxnSpPr/>
              <p:nvPr/>
            </p:nvCxnSpPr>
            <p:spPr>
              <a:xfrm flipH="1" flipV="1">
                <a:off x="7363887" y="4474624"/>
                <a:ext cx="236760" cy="300348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Gerader Verbinder 228"/>
              <p:cNvCxnSpPr/>
              <p:nvPr/>
            </p:nvCxnSpPr>
            <p:spPr>
              <a:xfrm flipH="1" flipV="1">
                <a:off x="7269309" y="4431588"/>
                <a:ext cx="331338" cy="343384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Gerader Verbinder 229"/>
              <p:cNvCxnSpPr/>
              <p:nvPr/>
            </p:nvCxnSpPr>
            <p:spPr>
              <a:xfrm flipH="1" flipV="1">
                <a:off x="7261072" y="4460541"/>
                <a:ext cx="339575" cy="31443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Gerader Verbinder 230"/>
              <p:cNvCxnSpPr/>
              <p:nvPr/>
            </p:nvCxnSpPr>
            <p:spPr>
              <a:xfrm flipH="1" flipV="1">
                <a:off x="7315818" y="4550541"/>
                <a:ext cx="284829" cy="22443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Gerader Verbinder 231"/>
              <p:cNvCxnSpPr/>
              <p:nvPr/>
            </p:nvCxnSpPr>
            <p:spPr>
              <a:xfrm flipH="1" flipV="1">
                <a:off x="7315818" y="4596867"/>
                <a:ext cx="284829" cy="178105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Gerader Verbinder 232"/>
              <p:cNvCxnSpPr/>
              <p:nvPr/>
            </p:nvCxnSpPr>
            <p:spPr>
              <a:xfrm flipH="1" flipV="1">
                <a:off x="7315818" y="4624798"/>
                <a:ext cx="284829" cy="150174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Gerader Verbinder 233"/>
              <p:cNvCxnSpPr/>
              <p:nvPr/>
            </p:nvCxnSpPr>
            <p:spPr>
              <a:xfrm flipH="1" flipV="1">
                <a:off x="7261072" y="4659535"/>
                <a:ext cx="339575" cy="115437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Gerader Verbinder 234"/>
              <p:cNvCxnSpPr/>
              <p:nvPr/>
            </p:nvCxnSpPr>
            <p:spPr>
              <a:xfrm flipH="1" flipV="1">
                <a:off x="7407433" y="4747496"/>
                <a:ext cx="193214" cy="27476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Gerader Verbinder 235"/>
              <p:cNvCxnSpPr/>
              <p:nvPr/>
            </p:nvCxnSpPr>
            <p:spPr>
              <a:xfrm flipH="1">
                <a:off x="7395560" y="4774972"/>
                <a:ext cx="205087" cy="0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Gerader Verbinder 236"/>
              <p:cNvCxnSpPr/>
              <p:nvPr/>
            </p:nvCxnSpPr>
            <p:spPr>
              <a:xfrm flipH="1">
                <a:off x="7508667" y="4774972"/>
                <a:ext cx="91980" cy="38897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Gerader Verbinder 237"/>
              <p:cNvCxnSpPr/>
              <p:nvPr/>
            </p:nvCxnSpPr>
            <p:spPr>
              <a:xfrm flipH="1">
                <a:off x="7542477" y="4774972"/>
                <a:ext cx="58170" cy="77794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Gerader Verbinder 238"/>
              <p:cNvCxnSpPr/>
              <p:nvPr/>
            </p:nvCxnSpPr>
            <p:spPr>
              <a:xfrm flipV="1">
                <a:off x="7600647" y="4448495"/>
                <a:ext cx="81150" cy="326477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Gerader Verbinder 239"/>
              <p:cNvCxnSpPr/>
              <p:nvPr/>
            </p:nvCxnSpPr>
            <p:spPr>
              <a:xfrm flipV="1">
                <a:off x="7600647" y="4680161"/>
                <a:ext cx="245033" cy="94811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Gerader Verbinder 240"/>
              <p:cNvCxnSpPr/>
              <p:nvPr/>
            </p:nvCxnSpPr>
            <p:spPr>
              <a:xfrm flipH="1" flipV="1">
                <a:off x="7395560" y="4539958"/>
                <a:ext cx="205087" cy="235014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Gerader Verbinder 241"/>
              <p:cNvCxnSpPr/>
              <p:nvPr/>
            </p:nvCxnSpPr>
            <p:spPr>
              <a:xfrm flipH="1">
                <a:off x="7427517" y="4774972"/>
                <a:ext cx="173130" cy="24806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Gerader Verbinder 242"/>
              <p:cNvCxnSpPr/>
              <p:nvPr/>
            </p:nvCxnSpPr>
            <p:spPr>
              <a:xfrm flipV="1">
                <a:off x="7600647" y="4474624"/>
                <a:ext cx="141314" cy="300348"/>
              </a:xfrm>
              <a:prstGeom prst="line">
                <a:avLst/>
              </a:prstGeom>
              <a:ln cap="rnd">
                <a:solidFill>
                  <a:schemeClr val="tx1"/>
                </a:solidFill>
                <a:tailEnd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Gerader Verbinder 243"/>
              <p:cNvCxnSpPr/>
              <p:nvPr/>
            </p:nvCxnSpPr>
            <p:spPr>
              <a:xfrm flipV="1">
                <a:off x="7603536" y="3727326"/>
                <a:ext cx="78211" cy="1047645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prstDash val="soli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feld 16"/>
            <p:cNvSpPr txBox="1"/>
            <p:nvPr/>
          </p:nvSpPr>
          <p:spPr>
            <a:xfrm>
              <a:off x="5257151" y="2878162"/>
              <a:ext cx="533707" cy="541838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pPr algn="ctr"/>
              <a:r>
                <a:rPr lang="de-DE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Bevorzugte</a:t>
              </a:r>
            </a:p>
            <a:p>
              <a:pPr algn="ctr"/>
              <a:r>
                <a:rPr lang="de-DE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Richtungen</a:t>
              </a:r>
            </a:p>
            <a:p>
              <a:pPr algn="ctr"/>
              <a:r>
                <a:rPr lang="de-DE" sz="8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de-DE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inzelner</a:t>
              </a:r>
            </a:p>
            <a:p>
              <a:pPr algn="ctr"/>
              <a:r>
                <a:rPr lang="de-DE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Neuronen</a:t>
              </a:r>
              <a:endParaRPr lang="de-CH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236506" y="2309105"/>
              <a:ext cx="533706" cy="427767"/>
            </a:xfrm>
            <a:prstGeom prst="rect">
              <a:avLst/>
            </a:prstGeom>
            <a:noFill/>
          </p:spPr>
          <p:txBody>
            <a:bodyPr wrap="none" lIns="0" rIns="0" rtlCol="0" anchor="ctr" anchorCtr="0">
              <a:spAutoFit/>
            </a:bodyPr>
            <a:lstStyle/>
            <a:p>
              <a:pPr algn="ctr"/>
              <a:r>
                <a:rPr lang="de-DE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Neuronaler</a:t>
              </a:r>
            </a:p>
            <a:p>
              <a:pPr algn="ctr"/>
              <a:r>
                <a:rPr lang="de-DE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Populations-</a:t>
              </a:r>
            </a:p>
            <a:p>
              <a:pPr algn="ctr"/>
              <a:r>
                <a:rPr lang="de-DE" sz="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vektor</a:t>
              </a:r>
              <a:endParaRPr lang="de-CH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Gerader Verbinder 18"/>
            <p:cNvCxnSpPr/>
            <p:nvPr/>
          </p:nvCxnSpPr>
          <p:spPr>
            <a:xfrm>
              <a:off x="5225396" y="2838739"/>
              <a:ext cx="220245" cy="88458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>
              <a:off x="5046317" y="2373627"/>
              <a:ext cx="220245" cy="88458"/>
            </a:xfrm>
            <a:prstGeom prst="line">
              <a:avLst/>
            </a:prstGeom>
            <a:ln cap="rnd">
              <a:solidFill>
                <a:schemeClr val="tx1"/>
              </a:solidFill>
              <a:prstDash val="dash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ieren 20"/>
            <p:cNvGrpSpPr/>
            <p:nvPr/>
          </p:nvGrpSpPr>
          <p:grpSpPr>
            <a:xfrm>
              <a:off x="4827815" y="1980000"/>
              <a:ext cx="333567" cy="333567"/>
              <a:chOff x="4638172" y="3808125"/>
              <a:chExt cx="174808" cy="172540"/>
            </a:xfrm>
          </p:grpSpPr>
          <p:cxnSp>
            <p:nvCxnSpPr>
              <p:cNvPr id="186" name="Gerader Verbinder 185"/>
              <p:cNvCxnSpPr/>
              <p:nvPr/>
            </p:nvCxnSpPr>
            <p:spPr>
              <a:xfrm>
                <a:off x="4723970" y="3808125"/>
                <a:ext cx="0" cy="36000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Gerader Verbinder 186"/>
              <p:cNvCxnSpPr/>
              <p:nvPr/>
            </p:nvCxnSpPr>
            <p:spPr>
              <a:xfrm>
                <a:off x="4725875" y="3944665"/>
                <a:ext cx="0" cy="36000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Gerader Verbinder 187"/>
              <p:cNvCxnSpPr/>
              <p:nvPr/>
            </p:nvCxnSpPr>
            <p:spPr>
              <a:xfrm rot="16200000">
                <a:off x="4794980" y="3878085"/>
                <a:ext cx="0" cy="36000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Gerader Verbinder 188"/>
              <p:cNvCxnSpPr/>
              <p:nvPr/>
            </p:nvCxnSpPr>
            <p:spPr>
              <a:xfrm rot="16200000">
                <a:off x="4656172" y="3879990"/>
                <a:ext cx="0" cy="36000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Gerader Verbinder 189"/>
              <p:cNvCxnSpPr/>
              <p:nvPr/>
            </p:nvCxnSpPr>
            <p:spPr>
              <a:xfrm rot="2700000">
                <a:off x="4777960" y="3832045"/>
                <a:ext cx="0" cy="36000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Gerader Verbinder 190"/>
              <p:cNvCxnSpPr/>
              <p:nvPr/>
            </p:nvCxnSpPr>
            <p:spPr>
              <a:xfrm rot="8100000">
                <a:off x="4676995" y="3833950"/>
                <a:ext cx="0" cy="36000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Gerader Verbinder 191"/>
              <p:cNvCxnSpPr/>
              <p:nvPr/>
            </p:nvCxnSpPr>
            <p:spPr>
              <a:xfrm rot="2700000">
                <a:off x="4679066" y="3927879"/>
                <a:ext cx="0" cy="36000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Gerader Verbinder 192"/>
              <p:cNvCxnSpPr/>
              <p:nvPr/>
            </p:nvCxnSpPr>
            <p:spPr>
              <a:xfrm rot="8100000">
                <a:off x="4776055" y="3931105"/>
                <a:ext cx="0" cy="36000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ieren 21"/>
            <p:cNvGrpSpPr>
              <a:grpSpLocks noChangeAspect="1"/>
            </p:cNvGrpSpPr>
            <p:nvPr/>
          </p:nvGrpSpPr>
          <p:grpSpPr>
            <a:xfrm>
              <a:off x="3259409" y="1951940"/>
              <a:ext cx="1190378" cy="1512000"/>
              <a:chOff x="6301902" y="2622529"/>
              <a:chExt cx="1303579" cy="1655788"/>
            </a:xfrm>
          </p:grpSpPr>
          <p:cxnSp>
            <p:nvCxnSpPr>
              <p:cNvPr id="23" name="Gerader Verbinder 22"/>
              <p:cNvCxnSpPr/>
              <p:nvPr/>
            </p:nvCxnSpPr>
            <p:spPr>
              <a:xfrm>
                <a:off x="7027099" y="2622529"/>
                <a:ext cx="0" cy="1404000"/>
              </a:xfrm>
              <a:prstGeom prst="line">
                <a:avLst/>
              </a:prstGeom>
              <a:ln cap="rnd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uppieren 23"/>
              <p:cNvGrpSpPr/>
              <p:nvPr/>
            </p:nvGrpSpPr>
            <p:grpSpPr>
              <a:xfrm>
                <a:off x="6301902" y="2629508"/>
                <a:ext cx="190992" cy="1366399"/>
                <a:chOff x="2340846" y="2967388"/>
                <a:chExt cx="251154" cy="1366399"/>
              </a:xfrm>
            </p:grpSpPr>
            <p:sp>
              <p:nvSpPr>
                <p:cNvPr id="181" name="Textfeld 180"/>
                <p:cNvSpPr txBox="1"/>
                <p:nvPr/>
              </p:nvSpPr>
              <p:spPr>
                <a:xfrm>
                  <a:off x="2456262" y="2967388"/>
                  <a:ext cx="135738" cy="215444"/>
                </a:xfrm>
                <a:prstGeom prst="rect">
                  <a:avLst/>
                </a:prstGeom>
                <a:noFill/>
              </p:spPr>
              <p:txBody>
                <a:bodyPr wrap="none" lIns="36000" rIns="0" rtlCol="0" anchor="ctr" anchorCtr="0">
                  <a:spAutoFit/>
                </a:bodyPr>
                <a:lstStyle/>
                <a:p>
                  <a:pPr algn="r"/>
                  <a:r>
                    <a:rPr lang="de-D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0°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" name="Textfeld 181"/>
                <p:cNvSpPr txBox="1"/>
                <p:nvPr/>
              </p:nvSpPr>
              <p:spPr>
                <a:xfrm>
                  <a:off x="2398554" y="3255388"/>
                  <a:ext cx="193446" cy="215444"/>
                </a:xfrm>
                <a:prstGeom prst="rect">
                  <a:avLst/>
                </a:prstGeom>
                <a:noFill/>
              </p:spPr>
              <p:txBody>
                <a:bodyPr wrap="none" lIns="36000" rIns="0" rtlCol="0" anchor="ctr" anchorCtr="0">
                  <a:spAutoFit/>
                </a:bodyPr>
                <a:lstStyle/>
                <a:p>
                  <a:pPr algn="r"/>
                  <a:r>
                    <a:rPr lang="de-D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45°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3" name="Textfeld 182"/>
                <p:cNvSpPr txBox="1"/>
                <p:nvPr/>
              </p:nvSpPr>
              <p:spPr>
                <a:xfrm>
                  <a:off x="2398554" y="3543388"/>
                  <a:ext cx="193446" cy="215444"/>
                </a:xfrm>
                <a:prstGeom prst="rect">
                  <a:avLst/>
                </a:prstGeom>
                <a:noFill/>
              </p:spPr>
              <p:txBody>
                <a:bodyPr wrap="none" lIns="36000" rIns="0" rtlCol="0" anchor="ctr" anchorCtr="0">
                  <a:spAutoFit/>
                </a:bodyPr>
                <a:lstStyle/>
                <a:p>
                  <a:pPr algn="r"/>
                  <a:r>
                    <a:rPr lang="de-D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90°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4" name="Textfeld 183"/>
                <p:cNvSpPr txBox="1"/>
                <p:nvPr/>
              </p:nvSpPr>
              <p:spPr>
                <a:xfrm>
                  <a:off x="2340846" y="3831388"/>
                  <a:ext cx="251154" cy="215444"/>
                </a:xfrm>
                <a:prstGeom prst="rect">
                  <a:avLst/>
                </a:prstGeom>
                <a:noFill/>
              </p:spPr>
              <p:txBody>
                <a:bodyPr wrap="none" lIns="36000" rIns="0" rtlCol="0" anchor="ctr" anchorCtr="0">
                  <a:spAutoFit/>
                </a:bodyPr>
                <a:lstStyle/>
                <a:p>
                  <a:pPr algn="r"/>
                  <a:r>
                    <a:rPr lang="de-D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135°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5" name="Textfeld 184"/>
                <p:cNvSpPr txBox="1"/>
                <p:nvPr/>
              </p:nvSpPr>
              <p:spPr>
                <a:xfrm>
                  <a:off x="2340846" y="4118343"/>
                  <a:ext cx="251154" cy="215444"/>
                </a:xfrm>
                <a:prstGeom prst="rect">
                  <a:avLst/>
                </a:prstGeom>
                <a:noFill/>
              </p:spPr>
              <p:txBody>
                <a:bodyPr wrap="none" lIns="36000" rIns="0" rtlCol="0" anchor="ctr" anchorCtr="0">
                  <a:spAutoFit/>
                </a:bodyPr>
                <a:lstStyle/>
                <a:p>
                  <a:pPr algn="r"/>
                  <a:r>
                    <a:rPr lang="de-D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180°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5" name="Gruppieren 24"/>
              <p:cNvGrpSpPr/>
              <p:nvPr/>
            </p:nvGrpSpPr>
            <p:grpSpPr>
              <a:xfrm>
                <a:off x="6517384" y="2679045"/>
                <a:ext cx="1008000" cy="1260000"/>
                <a:chOff x="6523736" y="2697485"/>
                <a:chExt cx="1082379" cy="1260000"/>
              </a:xfrm>
            </p:grpSpPr>
            <p:grpSp>
              <p:nvGrpSpPr>
                <p:cNvPr id="34" name="Gruppieren 33"/>
                <p:cNvGrpSpPr/>
                <p:nvPr/>
              </p:nvGrpSpPr>
              <p:grpSpPr>
                <a:xfrm>
                  <a:off x="6570950" y="3849485"/>
                  <a:ext cx="1024214" cy="108000"/>
                  <a:chOff x="2806065" y="4212000"/>
                  <a:chExt cx="1346835" cy="72000"/>
                </a:xfrm>
              </p:grpSpPr>
              <p:cxnSp>
                <p:nvCxnSpPr>
                  <p:cNvPr id="172" name="Gerader Verbinder 171"/>
                  <p:cNvCxnSpPr/>
                  <p:nvPr/>
                </p:nvCxnSpPr>
                <p:spPr>
                  <a:xfrm>
                    <a:off x="2806065" y="4212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Gerader Verbinder 172"/>
                  <p:cNvCxnSpPr/>
                  <p:nvPr/>
                </p:nvCxnSpPr>
                <p:spPr>
                  <a:xfrm>
                    <a:off x="2838450" y="4212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Gerader Verbinder 173"/>
                  <p:cNvCxnSpPr/>
                  <p:nvPr/>
                </p:nvCxnSpPr>
                <p:spPr>
                  <a:xfrm>
                    <a:off x="2863215" y="4212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Gerader Verbinder 174"/>
                  <p:cNvCxnSpPr/>
                  <p:nvPr/>
                </p:nvCxnSpPr>
                <p:spPr>
                  <a:xfrm>
                    <a:off x="3811905" y="4212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Gerader Verbinder 175"/>
                  <p:cNvCxnSpPr/>
                  <p:nvPr/>
                </p:nvCxnSpPr>
                <p:spPr>
                  <a:xfrm>
                    <a:off x="3855720" y="4212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Gerader Verbinder 176"/>
                  <p:cNvCxnSpPr/>
                  <p:nvPr/>
                </p:nvCxnSpPr>
                <p:spPr>
                  <a:xfrm>
                    <a:off x="3011805" y="4212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Gerader Verbinder 177"/>
                  <p:cNvCxnSpPr/>
                  <p:nvPr/>
                </p:nvCxnSpPr>
                <p:spPr>
                  <a:xfrm>
                    <a:off x="3966210" y="4212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Gerader Verbinder 178"/>
                  <p:cNvCxnSpPr/>
                  <p:nvPr/>
                </p:nvCxnSpPr>
                <p:spPr>
                  <a:xfrm>
                    <a:off x="3097530" y="4212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Gerader Verbinder 179"/>
                  <p:cNvCxnSpPr/>
                  <p:nvPr/>
                </p:nvCxnSpPr>
                <p:spPr>
                  <a:xfrm>
                    <a:off x="4152900" y="4212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uppieren 34"/>
                <p:cNvGrpSpPr/>
                <p:nvPr/>
              </p:nvGrpSpPr>
              <p:grpSpPr>
                <a:xfrm>
                  <a:off x="6524912" y="2697485"/>
                  <a:ext cx="1081203" cy="108000"/>
                  <a:chOff x="2745525" y="3024000"/>
                  <a:chExt cx="1421775" cy="62865"/>
                </a:xfrm>
              </p:grpSpPr>
              <p:cxnSp>
                <p:nvCxnSpPr>
                  <p:cNvPr id="114" name="Gerader Verbinder 113"/>
                  <p:cNvCxnSpPr/>
                  <p:nvPr/>
                </p:nvCxnSpPr>
                <p:spPr>
                  <a:xfrm>
                    <a:off x="274552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Gerader Verbinder 114"/>
                  <p:cNvCxnSpPr/>
                  <p:nvPr/>
                </p:nvCxnSpPr>
                <p:spPr>
                  <a:xfrm>
                    <a:off x="276987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Gerader Verbinder 115"/>
                  <p:cNvCxnSpPr/>
                  <p:nvPr/>
                </p:nvCxnSpPr>
                <p:spPr>
                  <a:xfrm>
                    <a:off x="278892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Gerader Verbinder 116"/>
                  <p:cNvCxnSpPr/>
                  <p:nvPr/>
                </p:nvCxnSpPr>
                <p:spPr>
                  <a:xfrm>
                    <a:off x="280606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Gerader Verbinder 117"/>
                  <p:cNvCxnSpPr/>
                  <p:nvPr/>
                </p:nvCxnSpPr>
                <p:spPr>
                  <a:xfrm>
                    <a:off x="288226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Gerader Verbinder 118"/>
                  <p:cNvCxnSpPr/>
                  <p:nvPr/>
                </p:nvCxnSpPr>
                <p:spPr>
                  <a:xfrm>
                    <a:off x="292036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Gerader Verbinder 119"/>
                  <p:cNvCxnSpPr/>
                  <p:nvPr/>
                </p:nvCxnSpPr>
                <p:spPr>
                  <a:xfrm>
                    <a:off x="296989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Gerader Verbinder 120"/>
                  <p:cNvCxnSpPr/>
                  <p:nvPr/>
                </p:nvCxnSpPr>
                <p:spPr>
                  <a:xfrm>
                    <a:off x="300990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Gerader Verbinder 121"/>
                  <p:cNvCxnSpPr/>
                  <p:nvPr/>
                </p:nvCxnSpPr>
                <p:spPr>
                  <a:xfrm>
                    <a:off x="303085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Gerader Verbinder 122"/>
                  <p:cNvCxnSpPr/>
                  <p:nvPr/>
                </p:nvCxnSpPr>
                <p:spPr>
                  <a:xfrm>
                    <a:off x="305752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Gerader Verbinder 123"/>
                  <p:cNvCxnSpPr/>
                  <p:nvPr/>
                </p:nvCxnSpPr>
                <p:spPr>
                  <a:xfrm>
                    <a:off x="310735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Gerader Verbinder 124"/>
                  <p:cNvCxnSpPr/>
                  <p:nvPr/>
                </p:nvCxnSpPr>
                <p:spPr>
                  <a:xfrm>
                    <a:off x="315117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Gerader Verbinder 125"/>
                  <p:cNvCxnSpPr/>
                  <p:nvPr/>
                </p:nvCxnSpPr>
                <p:spPr>
                  <a:xfrm>
                    <a:off x="324261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Gerader Verbinder 126"/>
                  <p:cNvCxnSpPr/>
                  <p:nvPr/>
                </p:nvCxnSpPr>
                <p:spPr>
                  <a:xfrm>
                    <a:off x="325594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Gerader Verbinder 127"/>
                  <p:cNvCxnSpPr/>
                  <p:nvPr/>
                </p:nvCxnSpPr>
                <p:spPr>
                  <a:xfrm>
                    <a:off x="328642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Gerader Verbinder 128"/>
                  <p:cNvCxnSpPr/>
                  <p:nvPr/>
                </p:nvCxnSpPr>
                <p:spPr>
                  <a:xfrm>
                    <a:off x="329785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Gerader Verbinder 129"/>
                  <p:cNvCxnSpPr/>
                  <p:nvPr/>
                </p:nvCxnSpPr>
                <p:spPr>
                  <a:xfrm>
                    <a:off x="331119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Gerader Verbinder 130"/>
                  <p:cNvCxnSpPr/>
                  <p:nvPr/>
                </p:nvCxnSpPr>
                <p:spPr>
                  <a:xfrm>
                    <a:off x="333405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r Verbinder 131"/>
                  <p:cNvCxnSpPr/>
                  <p:nvPr/>
                </p:nvCxnSpPr>
                <p:spPr>
                  <a:xfrm>
                    <a:off x="334738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Gerader Verbinder 132"/>
                  <p:cNvCxnSpPr/>
                  <p:nvPr/>
                </p:nvCxnSpPr>
                <p:spPr>
                  <a:xfrm>
                    <a:off x="335881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Gerader Verbinder 133"/>
                  <p:cNvCxnSpPr/>
                  <p:nvPr/>
                </p:nvCxnSpPr>
                <p:spPr>
                  <a:xfrm>
                    <a:off x="337935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Gerader Verbinder 134"/>
                  <p:cNvCxnSpPr/>
                  <p:nvPr/>
                </p:nvCxnSpPr>
                <p:spPr>
                  <a:xfrm>
                    <a:off x="339268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Gerader Verbinder 135"/>
                  <p:cNvCxnSpPr/>
                  <p:nvPr/>
                </p:nvCxnSpPr>
                <p:spPr>
                  <a:xfrm>
                    <a:off x="341364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Gerader Verbinder 136"/>
                  <p:cNvCxnSpPr/>
                  <p:nvPr/>
                </p:nvCxnSpPr>
                <p:spPr>
                  <a:xfrm>
                    <a:off x="342888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Gerader Verbinder 137"/>
                  <p:cNvCxnSpPr/>
                  <p:nvPr/>
                </p:nvCxnSpPr>
                <p:spPr>
                  <a:xfrm>
                    <a:off x="344412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Gerader Verbinder 138"/>
                  <p:cNvCxnSpPr/>
                  <p:nvPr/>
                </p:nvCxnSpPr>
                <p:spPr>
                  <a:xfrm>
                    <a:off x="346126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Gerader Verbinder 139"/>
                  <p:cNvCxnSpPr/>
                  <p:nvPr/>
                </p:nvCxnSpPr>
                <p:spPr>
                  <a:xfrm>
                    <a:off x="347269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Gerader Verbinder 140"/>
                  <p:cNvCxnSpPr/>
                  <p:nvPr/>
                </p:nvCxnSpPr>
                <p:spPr>
                  <a:xfrm>
                    <a:off x="348984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Gerader Verbinder 141"/>
                  <p:cNvCxnSpPr/>
                  <p:nvPr/>
                </p:nvCxnSpPr>
                <p:spPr>
                  <a:xfrm>
                    <a:off x="350698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r Verbinder 142"/>
                  <p:cNvCxnSpPr/>
                  <p:nvPr/>
                </p:nvCxnSpPr>
                <p:spPr>
                  <a:xfrm>
                    <a:off x="352032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Gerader Verbinder 143"/>
                  <p:cNvCxnSpPr/>
                  <p:nvPr/>
                </p:nvCxnSpPr>
                <p:spPr>
                  <a:xfrm>
                    <a:off x="353526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Gerader Verbinder 144"/>
                  <p:cNvCxnSpPr/>
                  <p:nvPr/>
                </p:nvCxnSpPr>
                <p:spPr>
                  <a:xfrm>
                    <a:off x="354859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Gerader Verbinder 145"/>
                  <p:cNvCxnSpPr/>
                  <p:nvPr/>
                </p:nvCxnSpPr>
                <p:spPr>
                  <a:xfrm>
                    <a:off x="356193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Gerader Verbinder 146"/>
                  <p:cNvCxnSpPr/>
                  <p:nvPr/>
                </p:nvCxnSpPr>
                <p:spPr>
                  <a:xfrm>
                    <a:off x="357907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Gerader Verbinder 147"/>
                  <p:cNvCxnSpPr/>
                  <p:nvPr/>
                </p:nvCxnSpPr>
                <p:spPr>
                  <a:xfrm>
                    <a:off x="359431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Gerader Verbinder 148"/>
                  <p:cNvCxnSpPr/>
                  <p:nvPr/>
                </p:nvCxnSpPr>
                <p:spPr>
                  <a:xfrm>
                    <a:off x="360765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Gerader Verbinder 149"/>
                  <p:cNvCxnSpPr/>
                  <p:nvPr/>
                </p:nvCxnSpPr>
                <p:spPr>
                  <a:xfrm>
                    <a:off x="362098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Gerader Verbinder 150"/>
                  <p:cNvCxnSpPr/>
                  <p:nvPr/>
                </p:nvCxnSpPr>
                <p:spPr>
                  <a:xfrm>
                    <a:off x="363813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Gerader Verbinder 151"/>
                  <p:cNvCxnSpPr/>
                  <p:nvPr/>
                </p:nvCxnSpPr>
                <p:spPr>
                  <a:xfrm>
                    <a:off x="365527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Gerader Verbinder 152"/>
                  <p:cNvCxnSpPr/>
                  <p:nvPr/>
                </p:nvCxnSpPr>
                <p:spPr>
                  <a:xfrm>
                    <a:off x="366861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Gerader Verbinder 153"/>
                  <p:cNvCxnSpPr/>
                  <p:nvPr/>
                </p:nvCxnSpPr>
                <p:spPr>
                  <a:xfrm>
                    <a:off x="3690817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Gerader Verbinder 154"/>
                  <p:cNvCxnSpPr/>
                  <p:nvPr/>
                </p:nvCxnSpPr>
                <p:spPr>
                  <a:xfrm>
                    <a:off x="3704152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Gerader Verbinder 155"/>
                  <p:cNvCxnSpPr/>
                  <p:nvPr/>
                </p:nvCxnSpPr>
                <p:spPr>
                  <a:xfrm>
                    <a:off x="3717487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Gerader Verbinder 156"/>
                  <p:cNvCxnSpPr/>
                  <p:nvPr/>
                </p:nvCxnSpPr>
                <p:spPr>
                  <a:xfrm>
                    <a:off x="3740347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Gerader Verbinder 157"/>
                  <p:cNvCxnSpPr/>
                  <p:nvPr/>
                </p:nvCxnSpPr>
                <p:spPr>
                  <a:xfrm>
                    <a:off x="3753682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Gerader Verbinder 158"/>
                  <p:cNvCxnSpPr/>
                  <p:nvPr/>
                </p:nvCxnSpPr>
                <p:spPr>
                  <a:xfrm>
                    <a:off x="3772732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Gerader Verbinder 159"/>
                  <p:cNvCxnSpPr/>
                  <p:nvPr/>
                </p:nvCxnSpPr>
                <p:spPr>
                  <a:xfrm>
                    <a:off x="3786067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Gerader Verbinder 160"/>
                  <p:cNvCxnSpPr/>
                  <p:nvPr/>
                </p:nvCxnSpPr>
                <p:spPr>
                  <a:xfrm>
                    <a:off x="3799402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Gerader Verbinder 161"/>
                  <p:cNvCxnSpPr/>
                  <p:nvPr/>
                </p:nvCxnSpPr>
                <p:spPr>
                  <a:xfrm>
                    <a:off x="3820357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Gerader Verbinder 162"/>
                  <p:cNvCxnSpPr/>
                  <p:nvPr/>
                </p:nvCxnSpPr>
                <p:spPr>
                  <a:xfrm>
                    <a:off x="3845122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Gerader Verbinder 163"/>
                  <p:cNvCxnSpPr/>
                  <p:nvPr/>
                </p:nvCxnSpPr>
                <p:spPr>
                  <a:xfrm>
                    <a:off x="385678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Gerader Verbinder 164"/>
                  <p:cNvCxnSpPr/>
                  <p:nvPr/>
                </p:nvCxnSpPr>
                <p:spPr>
                  <a:xfrm>
                    <a:off x="392155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Gerader Verbinder 165"/>
                  <p:cNvCxnSpPr/>
                  <p:nvPr/>
                </p:nvCxnSpPr>
                <p:spPr>
                  <a:xfrm>
                    <a:off x="396156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Gerader Verbinder 166"/>
                  <p:cNvCxnSpPr/>
                  <p:nvPr/>
                </p:nvCxnSpPr>
                <p:spPr>
                  <a:xfrm>
                    <a:off x="397299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Gerader Verbinder 167"/>
                  <p:cNvCxnSpPr/>
                  <p:nvPr/>
                </p:nvCxnSpPr>
                <p:spPr>
                  <a:xfrm>
                    <a:off x="3982515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Gerader Verbinder 168"/>
                  <p:cNvCxnSpPr/>
                  <p:nvPr/>
                </p:nvCxnSpPr>
                <p:spPr>
                  <a:xfrm>
                    <a:off x="404919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Gerader Verbinder 169"/>
                  <p:cNvCxnSpPr/>
                  <p:nvPr/>
                </p:nvCxnSpPr>
                <p:spPr>
                  <a:xfrm>
                    <a:off x="411396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Gerader Verbinder 170"/>
                  <p:cNvCxnSpPr/>
                  <p:nvPr/>
                </p:nvCxnSpPr>
                <p:spPr>
                  <a:xfrm>
                    <a:off x="4167300" y="3024000"/>
                    <a:ext cx="0" cy="62865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" name="Gruppieren 35"/>
                <p:cNvGrpSpPr/>
                <p:nvPr/>
              </p:nvGrpSpPr>
              <p:grpSpPr>
                <a:xfrm>
                  <a:off x="6523736" y="2985485"/>
                  <a:ext cx="1041364" cy="108000"/>
                  <a:chOff x="2743979" y="3348000"/>
                  <a:chExt cx="1369388" cy="72000"/>
                </a:xfrm>
              </p:grpSpPr>
              <p:cxnSp>
                <p:nvCxnSpPr>
                  <p:cNvPr id="84" name="Gerader Verbinder 83"/>
                  <p:cNvCxnSpPr/>
                  <p:nvPr/>
                </p:nvCxnSpPr>
                <p:spPr>
                  <a:xfrm>
                    <a:off x="2743979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Gerader Verbinder 84"/>
                  <p:cNvCxnSpPr/>
                  <p:nvPr/>
                </p:nvCxnSpPr>
                <p:spPr>
                  <a:xfrm>
                    <a:off x="2793509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Gerader Verbinder 85"/>
                  <p:cNvCxnSpPr/>
                  <p:nvPr/>
                </p:nvCxnSpPr>
                <p:spPr>
                  <a:xfrm>
                    <a:off x="3020204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Gerader Verbinder 86"/>
                  <p:cNvCxnSpPr/>
                  <p:nvPr/>
                </p:nvCxnSpPr>
                <p:spPr>
                  <a:xfrm>
                    <a:off x="3117359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Gerader Verbinder 87"/>
                  <p:cNvCxnSpPr/>
                  <p:nvPr/>
                </p:nvCxnSpPr>
                <p:spPr>
                  <a:xfrm>
                    <a:off x="3184034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Gerader Verbinder 88"/>
                  <p:cNvCxnSpPr/>
                  <p:nvPr/>
                </p:nvCxnSpPr>
                <p:spPr>
                  <a:xfrm>
                    <a:off x="3201179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Gerader Verbinder 89"/>
                  <p:cNvCxnSpPr/>
                  <p:nvPr/>
                </p:nvCxnSpPr>
                <p:spPr>
                  <a:xfrm>
                    <a:off x="3239279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Gerader Verbinder 90"/>
                  <p:cNvCxnSpPr/>
                  <p:nvPr/>
                </p:nvCxnSpPr>
                <p:spPr>
                  <a:xfrm>
                    <a:off x="3288809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Gerader Verbinder 91"/>
                  <p:cNvCxnSpPr/>
                  <p:nvPr/>
                </p:nvCxnSpPr>
                <p:spPr>
                  <a:xfrm>
                    <a:off x="3309764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Gerader Verbinder 92"/>
                  <p:cNvCxnSpPr/>
                  <p:nvPr/>
                </p:nvCxnSpPr>
                <p:spPr>
                  <a:xfrm>
                    <a:off x="3351674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Gerader Verbinder 93"/>
                  <p:cNvCxnSpPr/>
                  <p:nvPr/>
                </p:nvCxnSpPr>
                <p:spPr>
                  <a:xfrm>
                    <a:off x="3368159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Gerader Verbinder 94"/>
                  <p:cNvCxnSpPr/>
                  <p:nvPr/>
                </p:nvCxnSpPr>
                <p:spPr>
                  <a:xfrm>
                    <a:off x="3379589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Gerader Verbinder 95"/>
                  <p:cNvCxnSpPr/>
                  <p:nvPr/>
                </p:nvCxnSpPr>
                <p:spPr>
                  <a:xfrm>
                    <a:off x="3417689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Gerader Verbinder 96"/>
                  <p:cNvCxnSpPr/>
                  <p:nvPr/>
                </p:nvCxnSpPr>
                <p:spPr>
                  <a:xfrm>
                    <a:off x="3434834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Gerader Verbinder 97"/>
                  <p:cNvCxnSpPr/>
                  <p:nvPr/>
                </p:nvCxnSpPr>
                <p:spPr>
                  <a:xfrm>
                    <a:off x="3457694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r Verbinder 98"/>
                  <p:cNvCxnSpPr/>
                  <p:nvPr/>
                </p:nvCxnSpPr>
                <p:spPr>
                  <a:xfrm>
                    <a:off x="3478649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Gerader Verbinder 99"/>
                  <p:cNvCxnSpPr/>
                  <p:nvPr/>
                </p:nvCxnSpPr>
                <p:spPr>
                  <a:xfrm>
                    <a:off x="3512939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Gerader Verbinder 100"/>
                  <p:cNvCxnSpPr/>
                  <p:nvPr/>
                </p:nvCxnSpPr>
                <p:spPr>
                  <a:xfrm>
                    <a:off x="3566279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Gerader Verbinder 101"/>
                  <p:cNvCxnSpPr/>
                  <p:nvPr/>
                </p:nvCxnSpPr>
                <p:spPr>
                  <a:xfrm>
                    <a:off x="3589139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Gerader Verbinder 102"/>
                  <p:cNvCxnSpPr/>
                  <p:nvPr/>
                </p:nvCxnSpPr>
                <p:spPr>
                  <a:xfrm>
                    <a:off x="3611999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Gerader Verbinder 103"/>
                  <p:cNvCxnSpPr/>
                  <p:nvPr/>
                </p:nvCxnSpPr>
                <p:spPr>
                  <a:xfrm>
                    <a:off x="3667597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Gerader Verbinder 104"/>
                  <p:cNvCxnSpPr/>
                  <p:nvPr/>
                </p:nvCxnSpPr>
                <p:spPr>
                  <a:xfrm>
                    <a:off x="3692362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Gerader Verbinder 105"/>
                  <p:cNvCxnSpPr/>
                  <p:nvPr/>
                </p:nvCxnSpPr>
                <p:spPr>
                  <a:xfrm>
                    <a:off x="3717127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Gerader Verbinder 106"/>
                  <p:cNvCxnSpPr/>
                  <p:nvPr/>
                </p:nvCxnSpPr>
                <p:spPr>
                  <a:xfrm>
                    <a:off x="3749512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Gerader Verbinder 107"/>
                  <p:cNvCxnSpPr/>
                  <p:nvPr/>
                </p:nvCxnSpPr>
                <p:spPr>
                  <a:xfrm>
                    <a:off x="3774277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Gerader Verbinder 108"/>
                  <p:cNvCxnSpPr/>
                  <p:nvPr/>
                </p:nvCxnSpPr>
                <p:spPr>
                  <a:xfrm>
                    <a:off x="3799042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Gerader Verbinder 109"/>
                  <p:cNvCxnSpPr/>
                  <p:nvPr/>
                </p:nvCxnSpPr>
                <p:spPr>
                  <a:xfrm>
                    <a:off x="3846667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Gerader Verbinder 110"/>
                  <p:cNvCxnSpPr/>
                  <p:nvPr/>
                </p:nvCxnSpPr>
                <p:spPr>
                  <a:xfrm>
                    <a:off x="3898102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Gerader Verbinder 111"/>
                  <p:cNvCxnSpPr/>
                  <p:nvPr/>
                </p:nvCxnSpPr>
                <p:spPr>
                  <a:xfrm>
                    <a:off x="4058122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Gerader Verbinder 112"/>
                  <p:cNvCxnSpPr/>
                  <p:nvPr/>
                </p:nvCxnSpPr>
                <p:spPr>
                  <a:xfrm>
                    <a:off x="4113367" y="3348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Gruppieren 36"/>
                <p:cNvGrpSpPr/>
                <p:nvPr/>
              </p:nvGrpSpPr>
              <p:grpSpPr>
                <a:xfrm>
                  <a:off x="6529458" y="3273485"/>
                  <a:ext cx="1070161" cy="108000"/>
                  <a:chOff x="2751503" y="3636000"/>
                  <a:chExt cx="1407255" cy="72000"/>
                </a:xfrm>
              </p:grpSpPr>
              <p:cxnSp>
                <p:nvCxnSpPr>
                  <p:cNvPr id="62" name="Gerader Verbinder 61"/>
                  <p:cNvCxnSpPr/>
                  <p:nvPr/>
                </p:nvCxnSpPr>
                <p:spPr>
                  <a:xfrm>
                    <a:off x="2751503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Gerader Verbinder 62"/>
                  <p:cNvCxnSpPr/>
                  <p:nvPr/>
                </p:nvCxnSpPr>
                <p:spPr>
                  <a:xfrm>
                    <a:off x="280293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Gerader Verbinder 63"/>
                  <p:cNvCxnSpPr/>
                  <p:nvPr/>
                </p:nvCxnSpPr>
                <p:spPr>
                  <a:xfrm>
                    <a:off x="2865803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Gerader Verbinder 64"/>
                  <p:cNvCxnSpPr/>
                  <p:nvPr/>
                </p:nvCxnSpPr>
                <p:spPr>
                  <a:xfrm>
                    <a:off x="294771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Gerader Verbinder 65"/>
                  <p:cNvCxnSpPr/>
                  <p:nvPr/>
                </p:nvCxnSpPr>
                <p:spPr>
                  <a:xfrm>
                    <a:off x="299724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Gerader Verbinder 66"/>
                  <p:cNvCxnSpPr/>
                  <p:nvPr/>
                </p:nvCxnSpPr>
                <p:spPr>
                  <a:xfrm>
                    <a:off x="307725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Gerader Verbinder 67"/>
                  <p:cNvCxnSpPr/>
                  <p:nvPr/>
                </p:nvCxnSpPr>
                <p:spPr>
                  <a:xfrm>
                    <a:off x="313440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Gerader Verbinder 68"/>
                  <p:cNvCxnSpPr/>
                  <p:nvPr/>
                </p:nvCxnSpPr>
                <p:spPr>
                  <a:xfrm>
                    <a:off x="316107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Gerader Verbinder 69"/>
                  <p:cNvCxnSpPr/>
                  <p:nvPr/>
                </p:nvCxnSpPr>
                <p:spPr>
                  <a:xfrm>
                    <a:off x="318774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Gerader Verbinder 70"/>
                  <p:cNvCxnSpPr/>
                  <p:nvPr/>
                </p:nvCxnSpPr>
                <p:spPr>
                  <a:xfrm>
                    <a:off x="322584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Gerader Verbinder 71"/>
                  <p:cNvCxnSpPr/>
                  <p:nvPr/>
                </p:nvCxnSpPr>
                <p:spPr>
                  <a:xfrm>
                    <a:off x="326721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Gerader Verbinder 72"/>
                  <p:cNvCxnSpPr/>
                  <p:nvPr/>
                </p:nvCxnSpPr>
                <p:spPr>
                  <a:xfrm>
                    <a:off x="333579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Gerader Verbinder 73"/>
                  <p:cNvCxnSpPr/>
                  <p:nvPr/>
                </p:nvCxnSpPr>
                <p:spPr>
                  <a:xfrm>
                    <a:off x="3432953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Gerader Verbinder 74"/>
                  <p:cNvCxnSpPr/>
                  <p:nvPr/>
                </p:nvCxnSpPr>
                <p:spPr>
                  <a:xfrm>
                    <a:off x="350343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Gerader Verbinder 75"/>
                  <p:cNvCxnSpPr/>
                  <p:nvPr/>
                </p:nvCxnSpPr>
                <p:spPr>
                  <a:xfrm>
                    <a:off x="356439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Gerader Verbinder 76"/>
                  <p:cNvCxnSpPr/>
                  <p:nvPr/>
                </p:nvCxnSpPr>
                <p:spPr>
                  <a:xfrm>
                    <a:off x="415875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Gerader Verbinder 77"/>
                  <p:cNvCxnSpPr/>
                  <p:nvPr/>
                </p:nvCxnSpPr>
                <p:spPr>
                  <a:xfrm>
                    <a:off x="3695843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Gerader Verbinder 78"/>
                  <p:cNvCxnSpPr/>
                  <p:nvPr/>
                </p:nvCxnSpPr>
                <p:spPr>
                  <a:xfrm>
                    <a:off x="3787283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Gerader Verbinder 79"/>
                  <p:cNvCxnSpPr/>
                  <p:nvPr/>
                </p:nvCxnSpPr>
                <p:spPr>
                  <a:xfrm>
                    <a:off x="400635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Gerader Verbinder 80"/>
                  <p:cNvCxnSpPr/>
                  <p:nvPr/>
                </p:nvCxnSpPr>
                <p:spPr>
                  <a:xfrm>
                    <a:off x="4109228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Gerader Verbinder 81"/>
                  <p:cNvCxnSpPr/>
                  <p:nvPr/>
                </p:nvCxnSpPr>
                <p:spPr>
                  <a:xfrm>
                    <a:off x="3840780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Gerader Verbinder 82"/>
                  <p:cNvCxnSpPr/>
                  <p:nvPr/>
                </p:nvCxnSpPr>
                <p:spPr>
                  <a:xfrm>
                    <a:off x="3896025" y="3636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uppieren 37"/>
                <p:cNvGrpSpPr/>
                <p:nvPr/>
              </p:nvGrpSpPr>
              <p:grpSpPr>
                <a:xfrm>
                  <a:off x="6567232" y="3561485"/>
                  <a:ext cx="1017882" cy="108000"/>
                  <a:chOff x="2801176" y="3924000"/>
                  <a:chExt cx="1338509" cy="72000"/>
                </a:xfrm>
              </p:grpSpPr>
              <p:cxnSp>
                <p:nvCxnSpPr>
                  <p:cNvPr id="39" name="Gerader Verbinder 38"/>
                  <p:cNvCxnSpPr/>
                  <p:nvPr/>
                </p:nvCxnSpPr>
                <p:spPr>
                  <a:xfrm>
                    <a:off x="3625335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Gerader Verbinder 39"/>
                  <p:cNvCxnSpPr/>
                  <p:nvPr/>
                </p:nvCxnSpPr>
                <p:spPr>
                  <a:xfrm>
                    <a:off x="3686295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Gerader Verbinder 40"/>
                  <p:cNvCxnSpPr/>
                  <p:nvPr/>
                </p:nvCxnSpPr>
                <p:spPr>
                  <a:xfrm>
                    <a:off x="3716775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Gerader Verbinder 41"/>
                  <p:cNvCxnSpPr/>
                  <p:nvPr/>
                </p:nvCxnSpPr>
                <p:spPr>
                  <a:xfrm>
                    <a:off x="3751065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Gerader Verbinder 42"/>
                  <p:cNvCxnSpPr/>
                  <p:nvPr/>
                </p:nvCxnSpPr>
                <p:spPr>
                  <a:xfrm>
                    <a:off x="3781545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Gerader Verbinder 43"/>
                  <p:cNvCxnSpPr/>
                  <p:nvPr/>
                </p:nvCxnSpPr>
                <p:spPr>
                  <a:xfrm>
                    <a:off x="3806310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Gerader Verbinder 44"/>
                  <p:cNvCxnSpPr/>
                  <p:nvPr/>
                </p:nvCxnSpPr>
                <p:spPr>
                  <a:xfrm>
                    <a:off x="3831075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Gerader Verbinder 45"/>
                  <p:cNvCxnSpPr/>
                  <p:nvPr/>
                </p:nvCxnSpPr>
                <p:spPr>
                  <a:xfrm>
                    <a:off x="3861555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Gerader Verbinder 46"/>
                  <p:cNvCxnSpPr/>
                  <p:nvPr/>
                </p:nvCxnSpPr>
                <p:spPr>
                  <a:xfrm>
                    <a:off x="3893940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Gerader Verbinder 47"/>
                  <p:cNvCxnSpPr/>
                  <p:nvPr/>
                </p:nvCxnSpPr>
                <p:spPr>
                  <a:xfrm>
                    <a:off x="3987285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Gerader Verbinder 48"/>
                  <p:cNvCxnSpPr/>
                  <p:nvPr/>
                </p:nvCxnSpPr>
                <p:spPr>
                  <a:xfrm>
                    <a:off x="2801176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Gerader Verbinder 49"/>
                  <p:cNvCxnSpPr/>
                  <p:nvPr/>
                </p:nvCxnSpPr>
                <p:spPr>
                  <a:xfrm>
                    <a:off x="2860231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Gerader Verbinder 50"/>
                  <p:cNvCxnSpPr/>
                  <p:nvPr/>
                </p:nvCxnSpPr>
                <p:spPr>
                  <a:xfrm>
                    <a:off x="2921191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Gerader Verbinder 51"/>
                  <p:cNvCxnSpPr/>
                  <p:nvPr/>
                </p:nvCxnSpPr>
                <p:spPr>
                  <a:xfrm>
                    <a:off x="2966911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Gerader Verbinder 52"/>
                  <p:cNvCxnSpPr/>
                  <p:nvPr/>
                </p:nvCxnSpPr>
                <p:spPr>
                  <a:xfrm>
                    <a:off x="3005011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Gerader Verbinder 53"/>
                  <p:cNvCxnSpPr/>
                  <p:nvPr/>
                </p:nvCxnSpPr>
                <p:spPr>
                  <a:xfrm>
                    <a:off x="3056446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Gerader Verbinder 54"/>
                  <p:cNvCxnSpPr/>
                  <p:nvPr/>
                </p:nvCxnSpPr>
                <p:spPr>
                  <a:xfrm>
                    <a:off x="3102166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Gerader Verbinder 55"/>
                  <p:cNvCxnSpPr/>
                  <p:nvPr/>
                </p:nvCxnSpPr>
                <p:spPr>
                  <a:xfrm>
                    <a:off x="3138361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Gerader Verbinder 56"/>
                  <p:cNvCxnSpPr/>
                  <p:nvPr/>
                </p:nvCxnSpPr>
                <p:spPr>
                  <a:xfrm>
                    <a:off x="3446971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Gerader Verbinder 57"/>
                  <p:cNvCxnSpPr/>
                  <p:nvPr/>
                </p:nvCxnSpPr>
                <p:spPr>
                  <a:xfrm>
                    <a:off x="4027290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Gerader Verbinder 58"/>
                  <p:cNvCxnSpPr/>
                  <p:nvPr/>
                </p:nvCxnSpPr>
                <p:spPr>
                  <a:xfrm>
                    <a:off x="4059675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Gerader Verbinder 59"/>
                  <p:cNvCxnSpPr/>
                  <p:nvPr/>
                </p:nvCxnSpPr>
                <p:spPr>
                  <a:xfrm>
                    <a:off x="4097775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Gerader Verbinder 60"/>
                  <p:cNvCxnSpPr/>
                  <p:nvPr/>
                </p:nvCxnSpPr>
                <p:spPr>
                  <a:xfrm>
                    <a:off x="4139685" y="3924000"/>
                    <a:ext cx="0" cy="72000"/>
                  </a:xfrm>
                  <a:prstGeom prst="line">
                    <a:avLst/>
                  </a:prstGeom>
                  <a:ln w="127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6" name="Gruppieren 25"/>
              <p:cNvGrpSpPr/>
              <p:nvPr/>
            </p:nvGrpSpPr>
            <p:grpSpPr>
              <a:xfrm>
                <a:off x="6453481" y="4025029"/>
                <a:ext cx="1152000" cy="253288"/>
                <a:chOff x="6453481" y="4025029"/>
                <a:chExt cx="1231716" cy="253288"/>
              </a:xfrm>
            </p:grpSpPr>
            <p:sp>
              <p:nvSpPr>
                <p:cNvPr id="27" name="Textfeld 26"/>
                <p:cNvSpPr txBox="1"/>
                <p:nvPr/>
              </p:nvSpPr>
              <p:spPr>
                <a:xfrm>
                  <a:off x="6453481" y="4062873"/>
                  <a:ext cx="229608" cy="215444"/>
                </a:xfrm>
                <a:prstGeom prst="rect">
                  <a:avLst/>
                </a:prstGeom>
                <a:noFill/>
              </p:spPr>
              <p:txBody>
                <a:bodyPr wrap="none" lIns="36000" rIns="36000" rtlCol="0" anchor="ctr" anchorCtr="0">
                  <a:spAutoFit/>
                </a:bodyPr>
                <a:lstStyle/>
                <a:p>
                  <a:pPr algn="ctr"/>
                  <a:r>
                    <a:rPr lang="de-D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-0.5s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Textfeld 27"/>
                <p:cNvSpPr txBox="1"/>
                <p:nvPr/>
              </p:nvSpPr>
              <p:spPr>
                <a:xfrm>
                  <a:off x="6991295" y="4062873"/>
                  <a:ext cx="204008" cy="215444"/>
                </a:xfrm>
                <a:prstGeom prst="rect">
                  <a:avLst/>
                </a:prstGeom>
                <a:noFill/>
              </p:spPr>
              <p:txBody>
                <a:bodyPr wrap="none" lIns="36000" rIns="36000" rtlCol="0" anchor="ctr" anchorCtr="0">
                  <a:spAutoFit/>
                </a:bodyPr>
                <a:lstStyle/>
                <a:p>
                  <a:pPr algn="ctr"/>
                  <a:r>
                    <a:rPr lang="de-D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0.0s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Textfeld 28"/>
                <p:cNvSpPr txBox="1"/>
                <p:nvPr/>
              </p:nvSpPr>
              <p:spPr>
                <a:xfrm>
                  <a:off x="7436085" y="4062873"/>
                  <a:ext cx="249112" cy="215444"/>
                </a:xfrm>
                <a:prstGeom prst="rect">
                  <a:avLst/>
                </a:prstGeom>
                <a:noFill/>
              </p:spPr>
              <p:txBody>
                <a:bodyPr wrap="none" lIns="36000" rIns="36000" rtlCol="0" anchor="ctr" anchorCtr="0">
                  <a:spAutoFit/>
                </a:bodyPr>
                <a:lstStyle/>
                <a:p>
                  <a:pPr algn="ctr"/>
                  <a:r>
                    <a:rPr lang="de-D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+0.5s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0" name="Gerader Verbinder 29"/>
                <p:cNvCxnSpPr/>
                <p:nvPr/>
              </p:nvCxnSpPr>
              <p:spPr>
                <a:xfrm flipV="1">
                  <a:off x="6517348" y="4029485"/>
                  <a:ext cx="1095062" cy="0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Gerader Verbinder 30"/>
                <p:cNvCxnSpPr/>
                <p:nvPr/>
              </p:nvCxnSpPr>
              <p:spPr>
                <a:xfrm>
                  <a:off x="6517667" y="4025029"/>
                  <a:ext cx="0" cy="36000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Gerader Verbinder 31"/>
                <p:cNvCxnSpPr/>
                <p:nvPr/>
              </p:nvCxnSpPr>
              <p:spPr>
                <a:xfrm>
                  <a:off x="7611544" y="4030432"/>
                  <a:ext cx="0" cy="36000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Gerader Verbinder 32"/>
                <p:cNvCxnSpPr/>
                <p:nvPr/>
              </p:nvCxnSpPr>
              <p:spPr>
                <a:xfrm>
                  <a:off x="7065198" y="4025029"/>
                  <a:ext cx="0" cy="36000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80" name="Textfeld 279"/>
          <p:cNvSpPr txBox="1"/>
          <p:nvPr/>
        </p:nvSpPr>
        <p:spPr>
          <a:xfrm>
            <a:off x="5220000" y="3538800"/>
            <a:ext cx="3564404" cy="1119725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Georgopoulos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A. P.,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Kalaska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J. F.,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Caminiti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R. &amp; Massey, J. T. (1982). On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relations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-dimensional arm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movements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primate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CH" sz="800" i="1" dirty="0">
                <a:latin typeface="Arial" panose="020B0604020202020204" pitchFamily="34" charset="0"/>
                <a:cs typeface="Arial" panose="020B0604020202020204" pitchFamily="34" charset="0"/>
              </a:rPr>
              <a:t>The Journal </a:t>
            </a:r>
            <a:r>
              <a:rPr lang="de-CH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Neuroscience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800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(11), 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1527–1537. https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://doi.org/10.1523/JNEUROSCI.02-11-01527.1982</a:t>
            </a:r>
          </a:p>
          <a:p>
            <a:pPr>
              <a:lnSpc>
                <a:spcPct val="110000"/>
              </a:lnSpc>
            </a:pP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Georgopoulos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A. P., Schwartz, A. B. &amp; Kettner, R. E. (1986). Neuronal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coding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movement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CH" sz="80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800" i="1" dirty="0">
                <a:latin typeface="Arial" panose="020B0604020202020204" pitchFamily="34" charset="0"/>
                <a:cs typeface="Arial" panose="020B0604020202020204" pitchFamily="34" charset="0"/>
              </a:rPr>
              <a:t>233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(4771), 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1416–1419. https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://doi.org/10.1126/science.3749885</a:t>
            </a:r>
          </a:p>
        </p:txBody>
      </p:sp>
      <p:pic>
        <p:nvPicPr>
          <p:cNvPr id="281" name="Grafik 2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282" name="Gruppieren 281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283" name="Rechteck 282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84" name="Rechteck 283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5" name="Grafik 284"/>
            <p:cNvPicPr>
              <a:picLocks noChangeAspect="1"/>
            </p:cNvPicPr>
            <p:nvPr/>
          </p:nvPicPr>
          <p:blipFill rotWithShape="1">
            <a:blip r:embed="rId4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08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_limpert_vorlage" id="{6C355E9D-E7CC-497C-BEDA-4244C2E90166}" vid="{DA6C627B-8DFA-4283-A5FB-DD9F9ADB50A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1918</Words>
  <Application>Microsoft Office PowerPoint</Application>
  <PresentationFormat>Bildschirmpräsentation (16:9)</PresentationFormat>
  <Paragraphs>229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Hossner Ernst-Joachim</dc:creator>
  <cp:lastModifiedBy>Hossner Ernst-Joachim</cp:lastModifiedBy>
  <cp:revision>45</cp:revision>
  <dcterms:created xsi:type="dcterms:W3CDTF">2021-08-31T15:53:59Z</dcterms:created>
  <dcterms:modified xsi:type="dcterms:W3CDTF">2022-02-14T15:37:09Z</dcterms:modified>
</cp:coreProperties>
</file>